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0" r:id="rId5"/>
    <p:sldId id="320" r:id="rId6"/>
    <p:sldId id="317" r:id="rId7"/>
    <p:sldId id="327" r:id="rId8"/>
    <p:sldId id="332" r:id="rId9"/>
    <p:sldId id="315" r:id="rId10"/>
    <p:sldId id="321" r:id="rId11"/>
    <p:sldId id="303" r:id="rId12"/>
    <p:sldId id="333" r:id="rId13"/>
    <p:sldId id="335" r:id="rId14"/>
    <p:sldId id="323" r:id="rId15"/>
    <p:sldId id="308" r:id="rId16"/>
    <p:sldId id="330" r:id="rId17"/>
    <p:sldId id="331" r:id="rId18"/>
    <p:sldId id="328" r:id="rId19"/>
    <p:sldId id="310" r:id="rId20"/>
  </p:sldIdLst>
  <p:sldSz cx="12192000" cy="6858000"/>
  <p:notesSz cx="7102475" cy="93884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pos="3840" userDrawn="1">
          <p15:clr>
            <a:srgbClr val="A4A3A4"/>
          </p15:clr>
        </p15:guide>
        <p15:guide id="3" orient="horz" pos="2808" userDrawn="1">
          <p15:clr>
            <a:srgbClr val="A4A3A4"/>
          </p15:clr>
        </p15:guide>
        <p15:guide id="4" pos="1680" userDrawn="1">
          <p15:clr>
            <a:srgbClr val="A4A3A4"/>
          </p15:clr>
        </p15:guide>
        <p15:guide id="5" pos="60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Antti" initials="HA" lastIdx="33" clrIdx="0">
    <p:extLst>
      <p:ext uri="{19B8F6BF-5375-455C-9EA6-DF929625EA0E}">
        <p15:presenceInfo xmlns:p15="http://schemas.microsoft.com/office/powerpoint/2012/main" userId="S-1-5-21-2052111302-1645522239-682003330-80426" providerId="AD"/>
      </p:ext>
    </p:extLst>
  </p:cmAuthor>
  <p:cmAuthor id="2" name="Kelly Cison" initials="KC" lastIdx="1" clrIdx="1">
    <p:extLst>
      <p:ext uri="{19B8F6BF-5375-455C-9EA6-DF929625EA0E}">
        <p15:presenceInfo xmlns:p15="http://schemas.microsoft.com/office/powerpoint/2012/main" userId="S-1-5-21-2052111302-1645522239-682003330-103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17458F"/>
    <a:srgbClr val="58585A"/>
    <a:srgbClr val="F7A81B"/>
    <a:srgbClr val="D91B5C"/>
    <a:srgbClr val="872175"/>
    <a:srgbClr val="505C5D"/>
    <a:srgbClr val="384446"/>
    <a:srgbClr val="00AFB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95E6E-AFB5-464B-B3F4-58737F6A3FA2}" v="2" dt="2019-12-06T15:02:15.212"/>
    <p1510:client id="{C092CE20-F4FB-8C24-3AC0-90E15CEC0B60}" v="1" dt="2020-01-17T17:14:1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9" autoAdjust="0"/>
    <p:restoredTop sz="47906" autoAdjust="0"/>
  </p:normalViewPr>
  <p:slideViewPr>
    <p:cSldViewPr snapToGrid="0" showGuides="1">
      <p:cViewPr varScale="1">
        <p:scale>
          <a:sx n="41" d="100"/>
          <a:sy n="41" d="100"/>
        </p:scale>
        <p:origin x="1920" y="34"/>
      </p:cViewPr>
      <p:guideLst>
        <p:guide orient="horz" pos="1512"/>
        <p:guide pos="3840"/>
        <p:guide orient="horz" pos="2808"/>
        <p:guide pos="1680"/>
        <p:guide pos="6000"/>
      </p:guideLst>
    </p:cSldViewPr>
  </p:slideViewPr>
  <p:outlineViewPr>
    <p:cViewPr>
      <p:scale>
        <a:sx n="33" d="100"/>
        <a:sy n="33" d="100"/>
      </p:scale>
      <p:origin x="0" y="-2064"/>
    </p:cViewPr>
  </p:outlineViewPr>
  <p:notesTextViewPr>
    <p:cViewPr>
      <p:scale>
        <a:sx n="3" d="2"/>
        <a:sy n="3" d="2"/>
      </p:scale>
      <p:origin x="0" y="0"/>
    </p:cViewPr>
  </p:notesTextViewPr>
  <p:sorterViewPr>
    <p:cViewPr>
      <p:scale>
        <a:sx n="60" d="100"/>
        <a:sy n="60" d="100"/>
      </p:scale>
      <p:origin x="0" y="0"/>
    </p:cViewPr>
  </p:sorterViewPr>
  <p:notesViewPr>
    <p:cSldViewPr snapToGrid="0">
      <p:cViewPr>
        <p:scale>
          <a:sx n="75" d="100"/>
          <a:sy n="75" d="100"/>
        </p:scale>
        <p:origin x="1540" y="-14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8EEB10B-8B4D-4C11-9C9A-F7F8B8A63C71}" type="datetimeFigureOut">
              <a:rPr lang="en-US" smtClean="0"/>
              <a:t>10/20/2021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953F381-1A86-43BF-8612-5B13F38F31CF}" type="slidenum">
              <a:rPr lang="en-US" smtClean="0"/>
              <a:t>‹#›</a:t>
            </a:fld>
            <a:endParaRPr lang="en-US" dirty="0"/>
          </a:p>
        </p:txBody>
      </p:sp>
    </p:spTree>
    <p:extLst>
      <p:ext uri="{BB962C8B-B14F-4D97-AF65-F5344CB8AC3E}">
        <p14:creationId xmlns:p14="http://schemas.microsoft.com/office/powerpoint/2010/main" val="357055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03E561-A38A-4A22-8215-F855A52BC5B1}" type="datetimeFigureOut">
              <a:rPr lang="en-US" smtClean="0"/>
              <a:t>10/20/2021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b="1" i="1" kern="1200" dirty="0">
                <a:solidFill>
                  <a:schemeClr val="tx1"/>
                </a:solidFill>
                <a:effectLst/>
                <a:latin typeface="Arial Narrow" panose="020B0606020202030204" pitchFamily="34" charset="0"/>
              </a:rPr>
              <a:t>演講者請注意</a:t>
            </a:r>
            <a:r>
              <a:rPr lang="en-US" sz="1200" b="1" i="1" kern="1200" dirty="0">
                <a:solidFill>
                  <a:schemeClr val="tx1"/>
                </a:solidFill>
                <a:effectLst/>
                <a:latin typeface="Arial Narrow" panose="020B0606020202030204" pitchFamily="34" charset="0"/>
              </a:rPr>
              <a:t>:</a:t>
            </a:r>
            <a:r>
              <a:rPr lang="zh-TW" altLang="en-US" sz="1200" i="1" kern="1200" dirty="0">
                <a:solidFill>
                  <a:schemeClr val="tx1"/>
                </a:solidFill>
                <a:effectLst/>
                <a:latin typeface="Arial Narrow" panose="020B0606020202030204" pitchFamily="34" charset="0"/>
              </a:rPr>
              <a:t>請將此一報告依您的區域因地制宜加以修改。至少，您需要修改投影片</a:t>
            </a:r>
            <a:r>
              <a:rPr lang="en-US" altLang="zh-TW" sz="1200" i="1" kern="1200" dirty="0">
                <a:solidFill>
                  <a:schemeClr val="tx1"/>
                </a:solidFill>
                <a:effectLst/>
                <a:latin typeface="Arial Narrow" panose="020B0606020202030204" pitchFamily="34" charset="0"/>
              </a:rPr>
              <a:t>6</a:t>
            </a:r>
            <a:r>
              <a:rPr lang="zh-TW" altLang="en-US" sz="1200" i="1" kern="1200" dirty="0">
                <a:solidFill>
                  <a:schemeClr val="tx1"/>
                </a:solidFill>
                <a:effectLst/>
                <a:latin typeface="Arial Narrow" panose="020B0606020202030204" pitchFamily="34" charset="0"/>
              </a:rPr>
              <a:t>：請用扶輪社中央系統</a:t>
            </a:r>
            <a:r>
              <a:rPr lang="en-US" altLang="zh-TW" sz="1200" i="1" kern="1200" dirty="0">
                <a:solidFill>
                  <a:schemeClr val="tx1"/>
                </a:solidFill>
                <a:effectLst/>
                <a:latin typeface="Arial Narrow" panose="020B0606020202030204" pitchFamily="34" charset="0"/>
              </a:rPr>
              <a:t>( Rotary Club Central )</a:t>
            </a:r>
            <a:r>
              <a:rPr lang="zh-TW" altLang="en-US" sz="1200" i="1" kern="1200" dirty="0">
                <a:solidFill>
                  <a:schemeClr val="tx1"/>
                </a:solidFill>
                <a:effectLst/>
                <a:latin typeface="Arial Narrow" panose="020B0606020202030204" pitchFamily="34" charset="0"/>
              </a:rPr>
              <a:t>中的數據替換 </a:t>
            </a:r>
            <a:r>
              <a:rPr lang="en-US" altLang="zh-TW" sz="1200" i="1" kern="1200" dirty="0">
                <a:solidFill>
                  <a:schemeClr val="tx1"/>
                </a:solidFill>
                <a:effectLst/>
                <a:latin typeface="Arial Narrow" panose="020B0606020202030204" pitchFamily="34" charset="0"/>
              </a:rPr>
              <a:t>X </a:t>
            </a:r>
            <a:r>
              <a:rPr lang="zh-TW" altLang="en-US" sz="1200" i="1" kern="1200" dirty="0">
                <a:solidFill>
                  <a:schemeClr val="tx1"/>
                </a:solidFill>
                <a:effectLst/>
                <a:latin typeface="Arial Narrow" panose="020B0606020202030204" pitchFamily="34" charset="0"/>
              </a:rPr>
              <a:t>的部份或予以刪除。取消隱藏投影片（在“投影片放映”選單中，選擇“隱藏投影片”），使其在報告過程中能夠看見。請把全球的趨勢與您的區域發生的事情家以比較。</a:t>
            </a:r>
            <a:endParaRPr lang="en-US" altLang="zh-TW" sz="1200" i="1" kern="1200" dirty="0">
              <a:solidFill>
                <a:schemeClr val="tx1"/>
              </a:solidFill>
              <a:effectLst/>
              <a:latin typeface="Arial Narrow" panose="020B0606020202030204" pitchFamily="34" charset="0"/>
            </a:endParaRPr>
          </a:p>
          <a:p>
            <a:endParaRPr lang="en-US" sz="1200" kern="1200" dirty="0">
              <a:solidFill>
                <a:schemeClr val="tx1"/>
              </a:solidFill>
              <a:effectLst/>
              <a:latin typeface="Arial Narrow" panose="020B0606020202030204" pitchFamily="34" charset="0"/>
            </a:endParaRPr>
          </a:p>
          <a:p>
            <a:r>
              <a:rPr lang="zh-TW" altLang="en-US" sz="1200" b="1" kern="1200" dirty="0">
                <a:solidFill>
                  <a:schemeClr val="tx1"/>
                </a:solidFill>
                <a:effectLst/>
                <a:latin typeface="Arial Narrow" panose="020B0606020202030204" pitchFamily="34" charset="0"/>
              </a:rPr>
              <a:t>演講者：</a:t>
            </a:r>
            <a:r>
              <a:rPr lang="zh-TW" altLang="en-US" sz="1200" b="0" kern="1200" dirty="0">
                <a:solidFill>
                  <a:schemeClr val="tx1"/>
                </a:solidFill>
                <a:effectLst/>
                <a:latin typeface="Arial Narrow" panose="020B0606020202030204" pitchFamily="34" charset="0"/>
              </a:rPr>
              <a:t>當扶輪的社員人數眾多時，我們的扶輪社就更有活力、扶輪更受人注意、我們的社員就有更多資源來幫助社區蓬勃發展。為了達成我們想做的一切，我們需要社、地區及地帶的領導人致全力使扶輪及扶青團成長。這就是為什麼增加我們的社員是我們組織內部的首要優先事項。</a:t>
            </a:r>
            <a:endParaRPr lang="en-US" sz="1200" b="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今天，我將向您介紹我們社員的現狀，並為您提供達成我們行動計劃</a:t>
            </a:r>
            <a:r>
              <a:rPr lang="en-US" altLang="zh-TW" sz="1200" kern="1200" dirty="0">
                <a:solidFill>
                  <a:schemeClr val="tx1"/>
                </a:solidFill>
                <a:effectLst/>
                <a:latin typeface="Arial Narrow" panose="020B0606020202030204" pitchFamily="34" charset="0"/>
              </a:rPr>
              <a:t>(Action Plan)</a:t>
            </a:r>
            <a:r>
              <a:rPr lang="zh-TW" altLang="en-US" sz="1200" kern="1200" dirty="0">
                <a:solidFill>
                  <a:schemeClr val="tx1"/>
                </a:solidFill>
                <a:effectLst/>
                <a:latin typeface="Arial Narrow" panose="020B0606020202030204" pitchFamily="34" charset="0"/>
              </a:rPr>
              <a:t>目標的想法，這些目標包括增加我們的影響力、擴大我們的觸及、提升參與者的參與以及增進我們的適應能力。</a:t>
            </a:r>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80973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Arial Narrow" panose="020B0606020202030204" pitchFamily="34" charset="0"/>
              </a:rPr>
              <a:t>就社員滿意度及社員留在扶輪比率而言，感到與社裡其他社員相處時受到歡迎及自在是唯一最重要的變數。隨著自在感增加，就可能增加成為社員的滿意度。</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Arial Narrow" panose="020B0606020202030204" pitchFamily="34" charset="0"/>
              </a:rPr>
              <a:t>事實上，與其他社員相處覺得完全不自在的社員退社的可能性是非常自在的社員的兩到四倍。</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Arial Narrow" panose="020B0606020202030204" pitchFamily="34" charset="0"/>
              </a:rPr>
              <a:t>這不僅適用於現有的社員，也適用於參與扶輪的任何人及每個人。無論他們是誰，他們在世界的哪個地方，或者他們與我們建立連結有多久</a:t>
            </a:r>
            <a:r>
              <a:rPr lang="en-US" altLang="zh-TW" dirty="0">
                <a:latin typeface="Arial Narrow" panose="020B0606020202030204" pitchFamily="34" charset="0"/>
              </a:rPr>
              <a:t>——</a:t>
            </a:r>
            <a:r>
              <a:rPr lang="zh-TW" altLang="en-US" dirty="0">
                <a:latin typeface="Arial Narrow" panose="020B0606020202030204" pitchFamily="34" charset="0"/>
              </a:rPr>
              <a:t>所有的社員、潛在社員及其他參與者，都應該並期望感到受到珍視、尊重和歡迎</a:t>
            </a: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61383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altLang="en-US" sz="1200" kern="1200" dirty="0">
                <a:solidFill>
                  <a:schemeClr val="tx1"/>
                </a:solidFill>
                <a:effectLst/>
                <a:latin typeface="Arial Narrow" panose="020B0606020202030204" pitchFamily="34" charset="0"/>
              </a:rPr>
              <a:t>長期以來，多元性一直是扶輪社的核心價值之一，它指導我們與他人及與社區的互動。但我們知道，我們需要學習更多、做得更多，以確保我們的組織文化體現多元、平等與包容。這就是為什麼我們最近加強了對</a:t>
            </a:r>
            <a:r>
              <a:rPr lang="en-US" altLang="zh-TW" sz="1200" kern="1200" dirty="0">
                <a:solidFill>
                  <a:schemeClr val="tx1"/>
                </a:solidFill>
                <a:effectLst/>
                <a:latin typeface="Arial Narrow" panose="020B0606020202030204" pitchFamily="34" charset="0"/>
              </a:rPr>
              <a:t>DEI</a:t>
            </a:r>
            <a:r>
              <a:rPr lang="zh-TW" altLang="en-US" sz="1200" kern="1200" dirty="0">
                <a:solidFill>
                  <a:schemeClr val="tx1"/>
                </a:solidFill>
                <a:effectLst/>
                <a:latin typeface="Arial Narrow" panose="020B0606020202030204" pitchFamily="34" charset="0"/>
              </a:rPr>
              <a:t>的承諾。</a:t>
            </a:r>
          </a:p>
          <a:p>
            <a:pPr fontAlgn="base"/>
            <a:r>
              <a:rPr lang="zh-TW" altLang="en-US" sz="1200" kern="1200" dirty="0">
                <a:solidFill>
                  <a:schemeClr val="tx1"/>
                </a:solidFill>
                <a:effectLst/>
                <a:latin typeface="Arial Narrow" panose="020B0606020202030204" pitchFamily="34" charset="0"/>
              </a:rPr>
              <a:t> </a:t>
            </a:r>
          </a:p>
          <a:p>
            <a:pPr fontAlgn="base"/>
            <a:r>
              <a:rPr lang="zh-TW" altLang="en-US" sz="1200" kern="1200" dirty="0">
                <a:solidFill>
                  <a:schemeClr val="tx1"/>
                </a:solidFill>
                <a:effectLst/>
                <a:latin typeface="Arial Narrow" panose="020B0606020202030204" pitchFamily="34" charset="0"/>
              </a:rPr>
              <a:t>採取行動兌現這個承諾是每個人的責任。我們是這一承諾的代言人</a:t>
            </a:r>
            <a:r>
              <a:rPr lang="en-US" altLang="zh-TW" sz="1200" kern="1200" dirty="0">
                <a:solidFill>
                  <a:schemeClr val="tx1"/>
                </a:solidFill>
                <a:effectLst/>
                <a:latin typeface="Arial Narrow" panose="020B0606020202030204" pitchFamily="34" charset="0"/>
              </a:rPr>
              <a:t>——</a:t>
            </a:r>
            <a:r>
              <a:rPr lang="zh-TW" altLang="en-US" sz="1200" kern="1200" dirty="0">
                <a:solidFill>
                  <a:schemeClr val="tx1"/>
                </a:solidFill>
                <a:effectLst/>
                <a:latin typeface="Arial Narrow" panose="020B0606020202030204" pitchFamily="34" charset="0"/>
              </a:rPr>
              <a:t>人們在考慮入社或與我們合作服務時所看到的面孔。如果他們看到我們按照我們的承諾採取行動，整個組織就會增加力量。</a:t>
            </a:r>
          </a:p>
          <a:p>
            <a:pPr fontAlgn="base"/>
            <a:r>
              <a:rPr lang="zh-TW" altLang="en-US" sz="1200" kern="1200" dirty="0">
                <a:solidFill>
                  <a:schemeClr val="tx1"/>
                </a:solidFill>
                <a:effectLst/>
                <a:latin typeface="Arial Narrow" panose="020B0606020202030204" pitchFamily="34" charset="0"/>
              </a:rPr>
              <a:t> </a:t>
            </a:r>
          </a:p>
          <a:p>
            <a:pPr fontAlgn="base"/>
            <a:r>
              <a:rPr lang="zh-TW" altLang="en-US" sz="1200" kern="1200" dirty="0">
                <a:solidFill>
                  <a:schemeClr val="tx1"/>
                </a:solidFill>
                <a:effectLst/>
                <a:latin typeface="Arial Narrow" panose="020B0606020202030204" pitchFamily="34" charset="0"/>
              </a:rPr>
              <a:t>確保我們都同樣理解這些詞很重要：</a:t>
            </a:r>
          </a:p>
          <a:p>
            <a:pPr fontAlgn="base"/>
            <a:endParaRPr lang="en-US" sz="1200" kern="1200" dirty="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zh-TW" altLang="en-US" sz="1200" b="1" i="0" u="none" kern="1200" dirty="0">
                <a:solidFill>
                  <a:schemeClr val="tx1"/>
                </a:solidFill>
                <a:effectLst/>
                <a:latin typeface="Arial Narrow" panose="020B0606020202030204" pitchFamily="34" charset="0"/>
              </a:rPr>
              <a:t>多元</a:t>
            </a:r>
            <a:r>
              <a:rPr lang="zh-TW" altLang="en-US" sz="1200" b="0" i="0" u="none" kern="1200" dirty="0">
                <a:solidFill>
                  <a:schemeClr val="tx1"/>
                </a:solidFill>
                <a:effectLst/>
                <a:latin typeface="Arial Narrow" panose="020B0606020202030204" pitchFamily="34" charset="0"/>
              </a:rPr>
              <a:t>意味著扶輪歡迎各種背景、文化、經歷及身份的人。</a:t>
            </a:r>
          </a:p>
          <a:p>
            <a:pPr marL="171450" indent="-171450">
              <a:buFont typeface="Arial" panose="020B0604020202020204" pitchFamily="34" charset="0"/>
              <a:buChar char="•"/>
            </a:pPr>
            <a:r>
              <a:rPr lang="zh-TW" altLang="en-US" sz="1200" b="1" i="0" u="none" kern="1200" dirty="0">
                <a:solidFill>
                  <a:schemeClr val="tx1"/>
                </a:solidFill>
                <a:effectLst/>
                <a:latin typeface="Arial Narrow" panose="020B0606020202030204" pitchFamily="34" charset="0"/>
              </a:rPr>
              <a:t>平等</a:t>
            </a:r>
            <a:r>
              <a:rPr lang="zh-TW" altLang="en-US" sz="1200" b="0" i="0" u="none" kern="1200" dirty="0">
                <a:solidFill>
                  <a:schemeClr val="tx1"/>
                </a:solidFill>
                <a:effectLst/>
                <a:latin typeface="Arial Narrow" panose="020B0606020202030204" pitchFamily="34" charset="0"/>
              </a:rPr>
              <a:t>意味著使每個人都得到他們茁壯成長所需的資源、機會、網絡及支持。鑒於某些組織歷來在參與、社員資格及領導方面遇到障礙，我們承諾在扶輪的各個方面促進平等，包括我們在社區的夥伴關係方面。</a:t>
            </a:r>
          </a:p>
          <a:p>
            <a:pPr marL="171450" indent="-171450">
              <a:buFont typeface="Arial" panose="020B0604020202020204" pitchFamily="34" charset="0"/>
              <a:buChar char="•"/>
            </a:pPr>
            <a:r>
              <a:rPr lang="zh-TW" altLang="en-US" sz="1200" b="1" i="0" u="none" kern="1200" dirty="0">
                <a:solidFill>
                  <a:schemeClr val="tx1"/>
                </a:solidFill>
                <a:effectLst/>
                <a:latin typeface="Arial Narrow" panose="020B0606020202030204" pitchFamily="34" charset="0"/>
              </a:rPr>
              <a:t>包容</a:t>
            </a:r>
            <a:r>
              <a:rPr lang="zh-TW" altLang="en-US" sz="1200" b="0" i="0" u="none" kern="1200" dirty="0">
                <a:solidFill>
                  <a:schemeClr val="tx1"/>
                </a:solidFill>
                <a:effectLst/>
                <a:latin typeface="Arial Narrow" panose="020B0606020202030204" pitchFamily="34" charset="0"/>
              </a:rPr>
              <a:t>意味著我們努力創造一種文化，讓每個人都知道自己受到重視及有歸屬感。因為我們相信，所有的人都具有使他們獨一無二的品質。</a:t>
            </a:r>
            <a:endParaRPr lang="en-US" altLang="zh-TW" sz="1200" b="0" i="0" u="none" kern="1200" dirty="0">
              <a:solidFill>
                <a:schemeClr val="tx1"/>
              </a:solidFill>
              <a:effectLst/>
              <a:latin typeface="Arial Narrow" panose="020B0606020202030204" pitchFamily="34" charset="0"/>
            </a:endParaRPr>
          </a:p>
          <a:p>
            <a:pPr marL="171450" indent="-171450">
              <a:buFont typeface="Arial" panose="020B0604020202020204" pitchFamily="34" charset="0"/>
              <a:buChar char="•"/>
            </a:pPr>
            <a:endParaRPr lang="en-US" sz="1200" kern="1200" dirty="0">
              <a:solidFill>
                <a:schemeClr val="tx1"/>
              </a:solidFill>
              <a:effectLst/>
              <a:latin typeface="Arial Narrow" panose="020B0606020202030204" pitchFamily="34" charset="0"/>
            </a:endParaRPr>
          </a:p>
          <a:p>
            <a:r>
              <a:rPr lang="zh-TW" altLang="en-US" sz="1200" kern="1200" dirty="0">
                <a:solidFill>
                  <a:schemeClr val="tx1"/>
                </a:solidFill>
                <a:effectLst/>
                <a:latin typeface="Arial Narrow" panose="020B0606020202030204" pitchFamily="34" charset="0"/>
              </a:rPr>
              <a:t>包容是我們每天都可以努力做到的事情，無論我們的社有多麼多元。</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429135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我們首先從檢查自己社的包容性開始。在扶輪裡的每個人都應該有機會表達他們想要從他們的社員資格中得到什麼。請記住，某人加入的目的可能不是他們多年後所需要的。</a:t>
            </a:r>
          </a:p>
          <a:p>
            <a:endParaRPr lang="zh-TW" altLang="en-US" sz="1200" kern="1200" dirty="0">
              <a:solidFill>
                <a:schemeClr val="tx1"/>
              </a:solidFill>
              <a:effectLst/>
              <a:latin typeface="Arial Narrow" panose="020B0606020202030204" pitchFamily="34" charset="0"/>
            </a:endParaRPr>
          </a:p>
          <a:p>
            <a:r>
              <a:rPr lang="zh-TW" altLang="en-US" sz="1200" kern="1200" dirty="0">
                <a:solidFill>
                  <a:schemeClr val="tx1"/>
                </a:solidFill>
                <a:effectLst/>
                <a:latin typeface="Arial Narrow" panose="020B0606020202030204" pitchFamily="34" charset="0"/>
              </a:rPr>
              <a:t>在</a:t>
            </a:r>
            <a:r>
              <a:rPr lang="en-US" altLang="zh-TW" sz="1200" kern="1200" dirty="0">
                <a:solidFill>
                  <a:schemeClr val="tx1"/>
                </a:solidFill>
                <a:effectLst/>
                <a:latin typeface="Arial Narrow" panose="020B0606020202030204" pitchFamily="34" charset="0"/>
              </a:rPr>
              <a:t>rotate.org/membership</a:t>
            </a:r>
            <a:r>
              <a:rPr lang="zh-TW" altLang="en-US" sz="1200" kern="1200" dirty="0">
                <a:solidFill>
                  <a:schemeClr val="tx1"/>
                </a:solidFill>
                <a:effectLst/>
                <a:latin typeface="Arial Narrow" panose="020B0606020202030204" pitchFamily="34" charset="0"/>
              </a:rPr>
              <a:t>，我們有大量資源可以幫助您滿足社員的需求。以下有一些例子：</a:t>
            </a:r>
          </a:p>
          <a:p>
            <a:r>
              <a:rPr lang="en-US" sz="1200" kern="1200" dirty="0">
                <a:solidFill>
                  <a:schemeClr val="tx1"/>
                </a:solidFill>
                <a:effectLst/>
                <a:latin typeface="Arial Narrow" panose="020B0606020202030204" pitchFamily="34" charset="0"/>
              </a:rPr>
              <a:t> </a:t>
            </a:r>
          </a:p>
          <a:p>
            <a:pPr marL="228600" indent="-22860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扶輪社健康檢查</a:t>
            </a:r>
            <a:r>
              <a:rPr lang="en-US" altLang="zh-TW" sz="1200" kern="1200" dirty="0">
                <a:solidFill>
                  <a:schemeClr val="tx1"/>
                </a:solidFill>
                <a:effectLst/>
                <a:latin typeface="Arial Narrow" panose="020B0606020202030204" pitchFamily="34" charset="0"/>
              </a:rPr>
              <a:t>(</a:t>
            </a:r>
            <a:r>
              <a:rPr lang="en-US" sz="1200" kern="1200" dirty="0">
                <a:solidFill>
                  <a:schemeClr val="tx1"/>
                </a:solidFill>
                <a:effectLst/>
                <a:latin typeface="Arial Narrow" panose="020B0606020202030204" pitchFamily="34" charset="0"/>
              </a:rPr>
              <a:t>Rotary Club Health Check)</a:t>
            </a:r>
            <a:r>
              <a:rPr lang="zh-TW" altLang="en-US" sz="1200" kern="1200" dirty="0">
                <a:solidFill>
                  <a:schemeClr val="tx1"/>
                </a:solidFill>
                <a:effectLst/>
                <a:latin typeface="Arial Narrow" panose="020B0606020202030204" pitchFamily="34" charset="0"/>
              </a:rPr>
              <a:t>及社的規劃助理</a:t>
            </a:r>
            <a:r>
              <a:rPr lang="en-US" altLang="zh-TW" sz="1200" kern="1200" dirty="0">
                <a:solidFill>
                  <a:schemeClr val="tx1"/>
                </a:solidFill>
                <a:effectLst/>
                <a:latin typeface="Arial Narrow" panose="020B0606020202030204" pitchFamily="34" charset="0"/>
              </a:rPr>
              <a:t>(</a:t>
            </a:r>
            <a:r>
              <a:rPr lang="en-US" sz="1200" kern="1200" dirty="0">
                <a:solidFill>
                  <a:schemeClr val="tx1"/>
                </a:solidFill>
                <a:effectLst/>
                <a:latin typeface="Arial Narrow" panose="020B0606020202030204" pitchFamily="34" charset="0"/>
              </a:rPr>
              <a:t>Club Planning Assistant)</a:t>
            </a:r>
            <a:r>
              <a:rPr lang="zh-TW" altLang="en-US" sz="1200" kern="1200" dirty="0">
                <a:solidFill>
                  <a:schemeClr val="tx1"/>
                </a:solidFill>
                <a:effectLst/>
                <a:latin typeface="Arial Narrow" panose="020B0606020202030204" pitchFamily="34" charset="0"/>
              </a:rPr>
              <a:t>幫助社的領導人審思自己社裡的文化，並提供改善社的整體體驗、服務專案、社交活動、業務運營及公共形象的建議。</a:t>
            </a:r>
            <a:endParaRPr lang="en-US" altLang="zh-TW" sz="1200" kern="1200" dirty="0">
              <a:solidFill>
                <a:schemeClr val="tx1"/>
              </a:solidFill>
              <a:effectLst/>
              <a:latin typeface="Arial Narrow" panose="020B0606020202030204" pitchFamily="34" charset="0"/>
            </a:endParaRPr>
          </a:p>
          <a:p>
            <a:pPr marL="228600" indent="-228600">
              <a:buFont typeface="Arial" panose="020B0604020202020204" pitchFamily="34" charset="0"/>
              <a:buChar char="•"/>
            </a:pPr>
            <a:endParaRPr lang="zh-TW" altLang="en-US" sz="1200" kern="1200" dirty="0">
              <a:solidFill>
                <a:schemeClr val="tx1"/>
              </a:solidFill>
              <a:effectLst/>
              <a:latin typeface="Arial Narrow" panose="020B0606020202030204" pitchFamily="34" charset="0"/>
            </a:endParaRPr>
          </a:p>
          <a:p>
            <a:pPr marL="228600" indent="-22860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社員滿意度調查</a:t>
            </a:r>
            <a:r>
              <a:rPr lang="en-US" altLang="zh-TW" sz="1200" kern="1200" dirty="0">
                <a:solidFill>
                  <a:schemeClr val="tx1"/>
                </a:solidFill>
                <a:effectLst/>
                <a:latin typeface="Arial Narrow" panose="020B0606020202030204" pitchFamily="34" charset="0"/>
              </a:rPr>
              <a:t>(</a:t>
            </a:r>
            <a:r>
              <a:rPr lang="en-US" sz="1200" kern="1200" dirty="0">
                <a:solidFill>
                  <a:schemeClr val="tx1"/>
                </a:solidFill>
                <a:effectLst/>
                <a:latin typeface="Arial Narrow" panose="020B0606020202030204" pitchFamily="34" charset="0"/>
              </a:rPr>
              <a:t>Membership Satisfaction Survey)</a:t>
            </a:r>
            <a:r>
              <a:rPr lang="zh-TW" altLang="en-US" sz="1200" kern="1200" dirty="0">
                <a:solidFill>
                  <a:schemeClr val="tx1"/>
                </a:solidFill>
                <a:effectLst/>
                <a:latin typeface="Arial Narrow" panose="020B0606020202030204" pitchFamily="34" charset="0"/>
              </a:rPr>
              <a:t>可以提供給社員，以確定他們他們在社裡的體驗有何喜歡及不喜歡之處。</a:t>
            </a:r>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9612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現在，我們比以往任何時候都有機會以不同的方式相互建立連結</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為人們提供更多方式來參加我們的會議、支援他們的社區、並且在個人及專業得以成長。</a:t>
            </a:r>
          </a:p>
          <a:p>
            <a:pPr marL="0" marR="0">
              <a:lnSpc>
                <a:spcPct val="107000"/>
              </a:lnSpc>
              <a:spcBef>
                <a:spcPts val="0"/>
              </a:spcBef>
              <a:spcAft>
                <a:spcPts val="800"/>
              </a:spcAft>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我們的社正在做出令人興奮的改變，以適應社員及社區的多元需求。這些改變是：</a:t>
            </a:r>
          </a:p>
          <a:p>
            <a:pPr marL="171450" marR="0" indent="-171450">
              <a:lnSpc>
                <a:spcPct val="107000"/>
              </a:lnSpc>
              <a:spcBef>
                <a:spcPts val="0"/>
              </a:spcBef>
              <a:spcAft>
                <a:spcPts val="800"/>
              </a:spcAft>
              <a:buFont typeface="Arial" panose="020B0604020202020204" pitchFamily="34" charset="0"/>
              <a:buChar char="•"/>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以線上方式或以面對面與線上混和方式舉行會議。這使更多人可以參加會議。</a:t>
            </a:r>
          </a:p>
          <a:p>
            <a:pPr marL="171450" marR="0" indent="-171450">
              <a:lnSpc>
                <a:spcPct val="107000"/>
              </a:lnSpc>
              <a:spcBef>
                <a:spcPts val="0"/>
              </a:spcBef>
              <a:spcAft>
                <a:spcPts val="800"/>
              </a:spcAft>
              <a:buFont typeface="Arial" panose="020B0604020202020204" pitchFamily="34" charset="0"/>
              <a:buChar char="•"/>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鼓勵社員利用扶輪學習中心</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(Rotary’s learning center)</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的專業發展目錄</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(professional development catalogue)</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800"/>
              </a:spcAft>
              <a:buFont typeface="Arial" panose="020B0604020202020204" pitchFamily="34" charset="0"/>
              <a:buChar char="•"/>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成立衛星社</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(satellite clubs)</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，讓原本無法參加會議的潛在社員有機會加入扶輪。</a:t>
            </a:r>
          </a:p>
          <a:p>
            <a:pPr marL="171450" marR="0" indent="-171450">
              <a:lnSpc>
                <a:spcPct val="107000"/>
              </a:lnSpc>
              <a:spcBef>
                <a:spcPts val="0"/>
              </a:spcBef>
              <a:spcAft>
                <a:spcPts val="800"/>
              </a:spcAft>
              <a:buFont typeface="Arial" panose="020B0604020202020204" pitchFamily="34" charset="0"/>
              <a:buChar char="•"/>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改變會議的方式、時間及頻率。有些社每月只開兩次例會，或者將正襟危坐用餐的會議改為較不正式且費用較低的會議，或者用社交活動或服務專案代替一些例會。</a:t>
            </a:r>
          </a:p>
          <a:p>
            <a:pPr marL="171450" marR="0" indent="-171450">
              <a:lnSpc>
                <a:spcPct val="107000"/>
              </a:lnSpc>
              <a:spcBef>
                <a:spcPts val="0"/>
              </a:spcBef>
              <a:spcAft>
                <a:spcPts val="800"/>
              </a:spcAft>
              <a:buFont typeface="Arial" panose="020B0604020202020204" pitchFamily="34" charset="0"/>
              <a:buChar char="•"/>
            </a:pP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向社員引介社以外的機會，例如參與地區的領導或加入扶輪行動團體</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(Rotary Action Group)</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或扶輪聯誼會</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(Rotary Fellowship)</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239057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包容則擴及我們與社區合作的方式。讓我們環顧社區，看看人們如何透過共同的文化或興趣相互建立連結。讓我們擴大我們對可以成為領導人的人士的瞭解。讓我們看看人們的行動潛力。然後幫助他們善用這個潛力。</a:t>
            </a:r>
          </a:p>
          <a:p>
            <a:endParaRPr lang="en-US" altLang="zh-TW" sz="1200" kern="1200" dirty="0">
              <a:solidFill>
                <a:schemeClr val="tx1"/>
              </a:solidFill>
              <a:effectLst/>
              <a:latin typeface="Arial Narrow" panose="020B0606020202030204" pitchFamily="34" charset="0"/>
            </a:endParaRPr>
          </a:p>
          <a:p>
            <a:r>
              <a:rPr lang="zh-TW" altLang="en-US" sz="1200" kern="1200" dirty="0">
                <a:solidFill>
                  <a:schemeClr val="tx1"/>
                </a:solidFill>
                <a:effectLst/>
                <a:latin typeface="Arial Narrow" panose="020B0606020202030204" pitchFamily="34" charset="0"/>
              </a:rPr>
              <a:t>這可能意味著：</a:t>
            </a:r>
          </a:p>
          <a:p>
            <a:endParaRPr lang="en-US" sz="1200" kern="1200" dirty="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與他們討論我們所有的人如何從他們參與我們的活動及會議中受益。</a:t>
            </a:r>
          </a:p>
          <a:p>
            <a:pPr marL="171450" lvl="0" indent="-17145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開創一個以公益為基礎的社</a:t>
            </a:r>
            <a:r>
              <a:rPr lang="en-US" altLang="zh-TW" sz="1200" kern="1200" dirty="0">
                <a:solidFill>
                  <a:schemeClr val="tx1"/>
                </a:solidFill>
                <a:effectLst/>
                <a:latin typeface="Arial Narrow" panose="020B0606020202030204" pitchFamily="34" charset="0"/>
              </a:rPr>
              <a:t>(cause-based club)</a:t>
            </a:r>
            <a:r>
              <a:rPr lang="zh-TW" altLang="en-US" sz="1200" kern="1200" dirty="0">
                <a:solidFill>
                  <a:schemeClr val="tx1"/>
                </a:solidFill>
                <a:effectLst/>
                <a:latin typeface="Arial Narrow" panose="020B0606020202030204" pitchFamily="34" charset="0"/>
              </a:rPr>
              <a:t>，以吸引對特定議題，如水資源或和平，充滿熱情的社員。</a:t>
            </a:r>
          </a:p>
          <a:p>
            <a:pPr marL="171450" lvl="0" indent="-17145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邀請扶青社員在地區的委員會任職或以其他方式領導。</a:t>
            </a:r>
          </a:p>
          <a:p>
            <a:pPr marL="171450" lvl="0" indent="-17145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提供新的社員資格選項，例如為同一家公司的員工提供企業社員資格</a:t>
            </a:r>
            <a:r>
              <a:rPr lang="en-US" altLang="zh-TW" sz="1200" kern="1200" dirty="0">
                <a:solidFill>
                  <a:schemeClr val="tx1"/>
                </a:solidFill>
                <a:effectLst/>
                <a:latin typeface="Arial Narrow" panose="020B0606020202030204" pitchFamily="34" charset="0"/>
              </a:rPr>
              <a:t>(corporate membership)</a:t>
            </a:r>
            <a:r>
              <a:rPr lang="zh-TW" altLang="en-US" sz="1200" kern="1200" dirty="0">
                <a:solidFill>
                  <a:schemeClr val="tx1"/>
                </a:solidFill>
                <a:effectLst/>
                <a:latin typeface="Arial Narrow" panose="020B0606020202030204" pitchFamily="34" charset="0"/>
              </a:rPr>
              <a:t>，或為想要花費較低或需要較少時間的選項的年輕專業人士提供準社員資格</a:t>
            </a:r>
            <a:r>
              <a:rPr lang="en-US" altLang="zh-TW" sz="1200" kern="1200" dirty="0">
                <a:solidFill>
                  <a:schemeClr val="tx1"/>
                </a:solidFill>
                <a:effectLst/>
                <a:latin typeface="Arial Narrow" panose="020B0606020202030204" pitchFamily="34" charset="0"/>
              </a:rPr>
              <a:t>(associate membership)</a:t>
            </a:r>
            <a:r>
              <a:rPr lang="zh-TW" altLang="en-US" sz="1200" kern="1200" dirty="0">
                <a:solidFill>
                  <a:schemeClr val="tx1"/>
                </a:solidFill>
                <a:effectLst/>
                <a:latin typeface="Arial Narrow" panose="020B0606020202030204" pitchFamily="34" charset="0"/>
              </a:rPr>
              <a:t>。</a:t>
            </a:r>
          </a:p>
          <a:p>
            <a:pPr marL="171450" lvl="0" indent="-171450">
              <a:buFont typeface="Arial" panose="020B0604020202020204" pitchFamily="34" charset="0"/>
              <a:buChar char="•"/>
            </a:pPr>
            <a:r>
              <a:rPr lang="zh-TW" altLang="en-US" sz="1200" kern="1200" dirty="0">
                <a:solidFill>
                  <a:schemeClr val="tx1"/>
                </a:solidFill>
                <a:effectLst/>
                <a:latin typeface="Arial Narrow" panose="020B0606020202030204" pitchFamily="34" charset="0"/>
              </a:rPr>
              <a:t>與那些與我們同樣致力於以服務改變的人士一起成立扶輪社區服務團</a:t>
            </a:r>
            <a:r>
              <a:rPr lang="en-US" altLang="zh-TW" sz="1200" kern="1200" dirty="0">
                <a:solidFill>
                  <a:schemeClr val="tx1"/>
                </a:solidFill>
                <a:effectLst/>
                <a:latin typeface="Arial Narrow" panose="020B0606020202030204" pitchFamily="34" charset="0"/>
              </a:rPr>
              <a:t>(Rotary Community Corps)</a:t>
            </a:r>
            <a:r>
              <a:rPr lang="zh-TW" altLang="en-US" sz="1200" kern="1200" dirty="0">
                <a:solidFill>
                  <a:schemeClr val="tx1"/>
                </a:solidFill>
                <a:effectLst/>
                <a:latin typeface="Arial Narrow" panose="020B0606020202030204" pitchFamily="34" charset="0"/>
              </a:rPr>
              <a:t>。</a:t>
            </a:r>
          </a:p>
          <a:p>
            <a:r>
              <a:rPr lang="en-US" sz="1200" kern="1200" dirty="0">
                <a:solidFill>
                  <a:schemeClr val="tx1"/>
                </a:solidFill>
                <a:effectLst/>
                <a:latin typeface="Arial Narrow" panose="020B0606020202030204" pitchFamily="34" charset="0"/>
              </a:rPr>
              <a:t> </a:t>
            </a:r>
          </a:p>
          <a:p>
            <a:r>
              <a:rPr lang="zh-TW" altLang="en-US" dirty="0">
                <a:latin typeface="Arial Narrow" panose="020B0606020202030204" pitchFamily="34" charset="0"/>
              </a:rPr>
              <a:t>我們都想要一個更強大、更有效能的扶輪。一個更擅於使用夥伴關係、數位工具及新想法把人們團結在一起的扶輪。在我們的社及我們的領導層中，有更多元的聲音將幫助扶輪在不斷變化的世界中保持重要性。</a:t>
            </a:r>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20653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在繼續根除小兒麻痺、抗擊 </a:t>
            </a:r>
            <a:r>
              <a:rPr lang="en-US" altLang="zh-TW" sz="1200" kern="1200" dirty="0">
                <a:solidFill>
                  <a:schemeClr val="tx1"/>
                </a:solidFill>
                <a:effectLst/>
                <a:latin typeface="Arial Narrow" panose="020B0606020202030204" pitchFamily="34" charset="0"/>
              </a:rPr>
              <a:t>COVID-19 </a:t>
            </a:r>
            <a:r>
              <a:rPr lang="zh-TW" altLang="en-US" sz="1200" kern="1200" dirty="0">
                <a:solidFill>
                  <a:schemeClr val="tx1"/>
                </a:solidFill>
                <a:effectLst/>
                <a:latin typeface="Arial Narrow" panose="020B0606020202030204" pitchFamily="34" charset="0"/>
              </a:rPr>
              <a:t>及為我們的社區服務之際還要增加社員人數確實是一個雄心勃勃的目標。但我們的社員可以迎接這個挑戰。</a:t>
            </a:r>
          </a:p>
          <a:p>
            <a:r>
              <a:rPr lang="zh-TW" alt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你能做什麼？以下有四件事：</a:t>
            </a:r>
          </a:p>
          <a:p>
            <a:r>
              <a:rPr lang="en-US" sz="1200" kern="1200" dirty="0">
                <a:solidFill>
                  <a:schemeClr val="tx1"/>
                </a:solidFill>
                <a:effectLst/>
                <a:latin typeface="Arial Narrow" panose="020B0606020202030204" pitchFamily="34" charset="0"/>
              </a:rPr>
              <a:t> </a:t>
            </a:r>
          </a:p>
          <a:p>
            <a:pPr marL="342900" lvl="0" indent="-342900">
              <a:buFont typeface="+mj-lt"/>
              <a:buAutoNum type="arabicPeriod"/>
            </a:pPr>
            <a:r>
              <a:rPr lang="zh-TW"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花時間了解區域的社員成長趨勢。扶輪社中央系統</a:t>
            </a:r>
            <a:r>
              <a:rPr lang="en-US"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a:t>
            </a:r>
            <a:r>
              <a:rPr lang="en-US" altLang="zh-TW" sz="1800" kern="1200" dirty="0">
                <a:solidFill>
                  <a:srgbClr val="000000"/>
                </a:solidFill>
                <a:effectLst/>
                <a:latin typeface="Arial Narrow" panose="020B0606020202030204" pitchFamily="34" charset="0"/>
                <a:ea typeface="+mn-ea"/>
                <a:cs typeface="+mn-cs"/>
              </a:rPr>
              <a:t>Rotary Club Central </a:t>
            </a:r>
            <a:r>
              <a:rPr lang="en-US" altLang="zh-TW" sz="1800" kern="1200" dirty="0">
                <a:solidFill>
                  <a:srgbClr val="000000"/>
                </a:solidFill>
                <a:effectLst/>
                <a:latin typeface="新細明體" panose="02020500000000000000" pitchFamily="18" charset="-120"/>
                <a:ea typeface="新細明體" panose="02020500000000000000" pitchFamily="18" charset="-120"/>
                <a:cs typeface="+mn-cs"/>
              </a:rPr>
              <a:t>)</a:t>
            </a:r>
            <a:r>
              <a:rPr lang="zh-TW"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可讓您輕鬆取得您附近的社員資訊。</a:t>
            </a:r>
            <a:endParaRPr lang="zh-TW"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buFont typeface="+mj-lt"/>
              <a:buAutoNum type="arabicPeriod"/>
            </a:pPr>
            <a:r>
              <a:rPr lang="zh-TW"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找出對社員最重要的東西。他們看重什麼？他們缺少什麼？他們需要什麼才能成為一生一世的社員？</a:t>
            </a:r>
            <a:endParaRPr lang="zh-TW"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buFont typeface="+mj-lt"/>
              <a:buAutoNum type="arabicPeriod"/>
            </a:pPr>
            <a:r>
              <a:rPr lang="zh-TW"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談談您可以如何改善社員在貴社的體驗。我們是否滿足了社員的期望？如果更加多元及包容，我們會獲得什麼？是什麼阻礙了我們？</a:t>
            </a:r>
            <a:endParaRPr lang="zh-TW"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342900" lvl="0" indent="-342900">
              <a:buFont typeface="+mj-lt"/>
              <a:buAutoNum type="arabicPeriod"/>
            </a:pPr>
            <a:r>
              <a:rPr lang="zh-TW"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最後，請探訪</a:t>
            </a:r>
            <a:r>
              <a:rPr lang="en-US" altLang="zh-TW" sz="1800" kern="1200" dirty="0">
                <a:solidFill>
                  <a:srgbClr val="000000"/>
                </a:solidFill>
                <a:effectLst/>
                <a:latin typeface="Arial Narrow" panose="020B0606020202030204" pitchFamily="34" charset="0"/>
                <a:ea typeface="+mn-ea"/>
                <a:cs typeface="+mn-cs"/>
              </a:rPr>
              <a:t>rotate.org/membership</a:t>
            </a:r>
            <a:r>
              <a:rPr lang="zh-TW" altLang="zh-TW" sz="1800" kern="12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。它擁有支持您的資源，無論您是需要社的評估、創立新社的資訊，還是提供不同的社員類型。</a:t>
            </a:r>
            <a:endParaRPr lang="zh-TW"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26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當人們與扶輪建立連結時，他們發揮影響力的潛力會呈指數倍率增長。那是因為他們連結到一個由來自世界各地超過</a:t>
            </a:r>
            <a:r>
              <a:rPr lang="en-US" altLang="zh-TW" sz="1200" kern="1200" dirty="0">
                <a:solidFill>
                  <a:schemeClr val="tx1"/>
                </a:solidFill>
                <a:effectLst/>
                <a:latin typeface="Arial Narrow" panose="020B0606020202030204" pitchFamily="34" charset="0"/>
              </a:rPr>
              <a:t>140</a:t>
            </a:r>
            <a:r>
              <a:rPr lang="zh-TW" altLang="en-US" sz="1200" kern="1200" dirty="0">
                <a:solidFill>
                  <a:schemeClr val="tx1"/>
                </a:solidFill>
                <a:effectLst/>
                <a:latin typeface="Arial Narrow" panose="020B0606020202030204" pitchFamily="34" charset="0"/>
              </a:rPr>
              <a:t>萬採取行動人士組成的多元網絡，他們的共同目標是改善人們的生活。</a:t>
            </a:r>
          </a:p>
          <a:p>
            <a:r>
              <a:rPr lang="zh-TW" alt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我們一起展望的世界裡，人們結合力量，採取行動，在自身、社區及全球各地創造持恆的改變。</a:t>
            </a:r>
            <a:endParaRPr lang="en-US" altLang="zh-TW" sz="1200" kern="1200" dirty="0">
              <a:solidFill>
                <a:schemeClr val="tx1"/>
              </a:solidFill>
              <a:effectLst/>
              <a:latin typeface="Arial Narrow" panose="020B0606020202030204" pitchFamily="34" charset="0"/>
            </a:endParaRPr>
          </a:p>
          <a:p>
            <a:r>
              <a:rPr lang="zh-TW" alt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謝謝你。</a:t>
            </a:r>
          </a:p>
          <a:p>
            <a:r>
              <a:rPr lang="zh-TW" alt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有人有我可以回答的問題嗎？</a:t>
            </a:r>
          </a:p>
          <a:p>
            <a:r>
              <a:rPr lang="zh-TW" alt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演講者請注意：如有任何問題，請寫信至</a:t>
            </a:r>
            <a:r>
              <a:rPr lang="en-US" altLang="zh-TW" sz="1200" kern="1200" dirty="0">
                <a:solidFill>
                  <a:schemeClr val="tx1"/>
                </a:solidFill>
                <a:effectLst/>
                <a:latin typeface="Arial Narrow" panose="020B0606020202030204" pitchFamily="34" charset="0"/>
              </a:rPr>
              <a:t>membershipdevelopment@rotary.org</a:t>
            </a:r>
            <a:r>
              <a:rPr lang="zh-TW" altLang="en-US" sz="1200" kern="1200" dirty="0">
                <a:solidFill>
                  <a:schemeClr val="tx1"/>
                </a:solidFill>
                <a:effectLst/>
                <a:latin typeface="Arial Narrow" panose="020B0606020202030204" pitchFamily="34" charset="0"/>
              </a:rPr>
              <a:t>。</a:t>
            </a:r>
            <a:endParaRPr lang="en-US" altLang="zh-TW" sz="1200" kern="1200" dirty="0">
              <a:solidFill>
                <a:schemeClr val="tx1"/>
              </a:solidFill>
              <a:effectLst/>
              <a:latin typeface="Arial Narrow" panose="020B0606020202030204" pitchFamily="34" charset="0"/>
            </a:endParaRPr>
          </a:p>
          <a:p>
            <a:endParaRPr lang="en-US" altLang="zh-TW" sz="1200" kern="1200" dirty="0">
              <a:solidFill>
                <a:schemeClr val="tx1"/>
              </a:solidFill>
              <a:effectLst/>
              <a:latin typeface="Arial Narrow" panose="020B0606020202030204" pitchFamily="34" charset="0"/>
            </a:endParaRPr>
          </a:p>
          <a:p>
            <a:r>
              <a:rPr lang="zh-TW" altLang="en-US" sz="1000" kern="1200" dirty="0">
                <a:solidFill>
                  <a:schemeClr val="tx1"/>
                </a:solidFill>
                <a:effectLst/>
                <a:latin typeface="標楷體" panose="03000509000000000000" pitchFamily="65" charset="-120"/>
                <a:ea typeface="標楷體" panose="03000509000000000000" pitchFamily="65" charset="-120"/>
              </a:rPr>
              <a:t>以上中譯由台灣扶輪月刊提供</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48993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扶輪遍及全球的社員是</a:t>
            </a:r>
            <a:r>
              <a:rPr lang="en-US" altLang="zh-TW" sz="1200" kern="1200" dirty="0">
                <a:solidFill>
                  <a:schemeClr val="tx1"/>
                </a:solidFill>
                <a:effectLst/>
                <a:latin typeface="Arial Narrow" panose="020B0606020202030204" pitchFamily="34" charset="0"/>
              </a:rPr>
              <a:t>140</a:t>
            </a:r>
            <a:r>
              <a:rPr lang="zh-TW" altLang="en-US" sz="1200" kern="1200" dirty="0">
                <a:solidFill>
                  <a:schemeClr val="tx1"/>
                </a:solidFill>
                <a:effectLst/>
                <a:latin typeface="Arial Narrow" panose="020B0606020202030204" pitchFamily="34" charset="0"/>
              </a:rPr>
              <a:t>萬名採取行動的人。</a:t>
            </a:r>
            <a:r>
              <a:rPr lang="en-US" altLang="zh-TW" sz="1200" kern="1200" dirty="0">
                <a:solidFill>
                  <a:schemeClr val="tx1"/>
                </a:solidFill>
                <a:effectLst/>
                <a:latin typeface="Arial Narrow" panose="020B0606020202030204" pitchFamily="34" charset="0"/>
              </a:rPr>
              <a:t>46,000</a:t>
            </a:r>
            <a:r>
              <a:rPr lang="zh-TW" altLang="en-US" sz="1200" kern="1200" dirty="0">
                <a:solidFill>
                  <a:schemeClr val="tx1"/>
                </a:solidFill>
                <a:effectLst/>
                <a:latin typeface="Arial Narrow" panose="020B0606020202030204" pitchFamily="34" charset="0"/>
              </a:rPr>
              <a:t>多個社的</a:t>
            </a:r>
            <a:r>
              <a:rPr lang="en-US" altLang="zh-TW" sz="1200" kern="1200" dirty="0">
                <a:solidFill>
                  <a:schemeClr val="tx1"/>
                </a:solidFill>
                <a:effectLst/>
                <a:latin typeface="Arial Narrow" panose="020B0606020202030204" pitchFamily="34" charset="0"/>
              </a:rPr>
              <a:t>120</a:t>
            </a:r>
            <a:r>
              <a:rPr lang="zh-TW" altLang="en-US" sz="1200" kern="1200" dirty="0">
                <a:solidFill>
                  <a:schemeClr val="tx1"/>
                </a:solidFill>
                <a:effectLst/>
                <a:latin typeface="Arial Narrow" panose="020B0606020202030204" pitchFamily="34" charset="0"/>
              </a:rPr>
              <a:t>萬名扶輪社員與</a:t>
            </a:r>
            <a:r>
              <a:rPr lang="en-US" altLang="zh-TW" sz="1200" kern="1200" dirty="0">
                <a:solidFill>
                  <a:schemeClr val="tx1"/>
                </a:solidFill>
                <a:effectLst/>
                <a:latin typeface="Arial Narrow" panose="020B0606020202030204" pitchFamily="34" charset="0"/>
              </a:rPr>
              <a:t>20</a:t>
            </a:r>
            <a:r>
              <a:rPr lang="zh-TW" altLang="en-US" sz="1200" kern="1200" dirty="0">
                <a:solidFill>
                  <a:schemeClr val="tx1"/>
                </a:solidFill>
                <a:effectLst/>
                <a:latin typeface="Arial Narrow" panose="020B0606020202030204" pitchFamily="34" charset="0"/>
              </a:rPr>
              <a:t>萬名扶青社員共同努力，正在全球做出正向的改變。</a:t>
            </a:r>
            <a:r>
              <a:rPr lang="en-US" altLang="zh-TW" sz="1200" kern="1200" dirty="0">
                <a:solidFill>
                  <a:schemeClr val="tx1"/>
                </a:solidFill>
                <a:effectLst/>
                <a:latin typeface="Arial Narrow" panose="020B0606020202030204" pitchFamily="34" charset="0"/>
              </a:rPr>
              <a:t>2019</a:t>
            </a:r>
            <a:r>
              <a:rPr lang="zh-TW" altLang="en-US" sz="1200" kern="1200" dirty="0">
                <a:solidFill>
                  <a:schemeClr val="tx1"/>
                </a:solidFill>
                <a:effectLst/>
                <a:latin typeface="Arial Narrow" panose="020B0606020202030204" pitchFamily="34" charset="0"/>
              </a:rPr>
              <a:t>年立法會議給予扶青社一種獨特的國際扶輪會員社資格。此一決定提升了扶青社的地位，並使扶輪在未來能夠創新及包容，並能夠適應變化不斷的時代。</a:t>
            </a:r>
            <a:endParaRPr lang="en-US" altLang="zh-TW"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無論是在大學就學還是正在開創職業生涯，扶青社員大幅增加我們的社員人數，並且是扶輪社員在服務方面的平等且受重視的夥伴。</a:t>
            </a:r>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598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kern="1200" dirty="0">
                <a:solidFill>
                  <a:schemeClr val="tx1"/>
                </a:solidFill>
                <a:effectLst/>
                <a:latin typeface="Arial Narrow" panose="020B0606020202030204" pitchFamily="34" charset="0"/>
              </a:rPr>
              <a:t>截至 </a:t>
            </a:r>
            <a:r>
              <a:rPr lang="en-US" altLang="zh-TW" kern="1200" dirty="0">
                <a:solidFill>
                  <a:schemeClr val="tx1"/>
                </a:solidFill>
                <a:effectLst/>
                <a:latin typeface="Arial Narrow" panose="020B0606020202030204" pitchFamily="34" charset="0"/>
              </a:rPr>
              <a:t>7 </a:t>
            </a:r>
            <a:r>
              <a:rPr lang="zh-TW" altLang="en-US" kern="1200" dirty="0">
                <a:solidFill>
                  <a:schemeClr val="tx1"/>
                </a:solidFill>
                <a:effectLst/>
                <a:latin typeface="Arial Narrow" panose="020B0606020202030204" pitchFamily="34" charset="0"/>
              </a:rPr>
              <a:t>月 </a:t>
            </a:r>
            <a:r>
              <a:rPr lang="en-US" altLang="zh-TW" kern="1200" dirty="0">
                <a:solidFill>
                  <a:schemeClr val="tx1"/>
                </a:solidFill>
                <a:effectLst/>
                <a:latin typeface="Arial Narrow" panose="020B0606020202030204" pitchFamily="34" charset="0"/>
              </a:rPr>
              <a:t>1 </a:t>
            </a:r>
            <a:r>
              <a:rPr lang="zh-TW" altLang="en-US" kern="1200" dirty="0">
                <a:solidFill>
                  <a:schemeClr val="tx1"/>
                </a:solidFill>
                <a:effectLst/>
                <a:latin typeface="Arial Narrow" panose="020B0606020202030204" pitchFamily="34" charset="0"/>
              </a:rPr>
              <a:t>日</a:t>
            </a:r>
            <a:r>
              <a:rPr lang="en-US" kern="1200" dirty="0">
                <a:solidFill>
                  <a:schemeClr val="tx1"/>
                </a:solidFill>
                <a:effectLst/>
                <a:latin typeface="Arial Narrow" panose="020B0606020202030204" pitchFamily="34" charset="0"/>
              </a:rPr>
              <a:t>:</a:t>
            </a:r>
          </a:p>
          <a:p>
            <a:r>
              <a:rPr lang="en-US" kern="1200" dirty="0">
                <a:solidFill>
                  <a:schemeClr val="tx1"/>
                </a:solidFill>
                <a:effectLst/>
                <a:latin typeface="Arial Narrow" panose="020B0606020202030204" pitchFamily="34" charset="0"/>
              </a:rPr>
              <a:t> </a:t>
            </a:r>
          </a:p>
          <a:p>
            <a:pPr marL="171450" lvl="0" indent="-171450">
              <a:buFont typeface="Arial" panose="020B0604020202020204" pitchFamily="34" charset="0"/>
              <a:buChar char="•"/>
            </a:pPr>
            <a:r>
              <a:rPr lang="zh-TW" altLang="en-US" kern="1200" dirty="0">
                <a:solidFill>
                  <a:schemeClr val="tx1"/>
                </a:solidFill>
                <a:effectLst/>
                <a:latin typeface="Arial Narrow" panose="020B0606020202030204" pitchFamily="34" charset="0"/>
              </a:rPr>
              <a:t>扶輪社社員人數略低於</a:t>
            </a:r>
            <a:r>
              <a:rPr lang="en-US" altLang="zh-TW" kern="1200" dirty="0">
                <a:solidFill>
                  <a:schemeClr val="tx1"/>
                </a:solidFill>
                <a:effectLst/>
                <a:latin typeface="Arial Narrow" panose="020B0606020202030204" pitchFamily="34" charset="0"/>
              </a:rPr>
              <a:t>116.3</a:t>
            </a:r>
            <a:r>
              <a:rPr lang="zh-TW" altLang="en-US" kern="1200" dirty="0">
                <a:solidFill>
                  <a:schemeClr val="tx1"/>
                </a:solidFill>
                <a:effectLst/>
                <a:latin typeface="Arial Narrow" panose="020B0606020202030204" pitchFamily="34" charset="0"/>
              </a:rPr>
              <a:t>萬，扶青社社員人數則超過</a:t>
            </a:r>
            <a:r>
              <a:rPr lang="en-US" altLang="zh-TW" kern="1200" dirty="0">
                <a:solidFill>
                  <a:schemeClr val="tx1"/>
                </a:solidFill>
                <a:effectLst/>
                <a:latin typeface="Arial Narrow" panose="020B0606020202030204" pitchFamily="34" charset="0"/>
              </a:rPr>
              <a:t>22</a:t>
            </a:r>
            <a:r>
              <a:rPr lang="zh-TW" altLang="en-US" kern="1200" dirty="0">
                <a:solidFill>
                  <a:schemeClr val="tx1"/>
                </a:solidFill>
                <a:effectLst/>
                <a:latin typeface="Arial Narrow" panose="020B0606020202030204" pitchFamily="34" charset="0"/>
              </a:rPr>
              <a:t>萬。雖然扶輪社失去了大約 </a:t>
            </a:r>
            <a:r>
              <a:rPr lang="en-US" altLang="zh-TW" kern="1200" dirty="0">
                <a:solidFill>
                  <a:schemeClr val="tx1"/>
                </a:solidFill>
                <a:effectLst/>
                <a:latin typeface="Arial Narrow" panose="020B0606020202030204" pitchFamily="34" charset="0"/>
              </a:rPr>
              <a:t>12,000 </a:t>
            </a:r>
            <a:r>
              <a:rPr lang="zh-TW" altLang="en-US" kern="1200" dirty="0">
                <a:solidFill>
                  <a:schemeClr val="tx1"/>
                </a:solidFill>
                <a:effectLst/>
                <a:latin typeface="Arial Narrow" panose="020B0606020202030204" pitchFamily="34" charset="0"/>
              </a:rPr>
              <a:t>名社員，但扶青社卻增長了近</a:t>
            </a:r>
            <a:r>
              <a:rPr lang="en-US" altLang="zh-TW" kern="1200" dirty="0">
                <a:solidFill>
                  <a:schemeClr val="tx1"/>
                </a:solidFill>
                <a:effectLst/>
                <a:latin typeface="Arial Narrow" panose="020B0606020202030204" pitchFamily="34" charset="0"/>
              </a:rPr>
              <a:t>18,000</a:t>
            </a:r>
            <a:r>
              <a:rPr lang="zh-TW" altLang="en-US" kern="1200" dirty="0">
                <a:solidFill>
                  <a:schemeClr val="tx1"/>
                </a:solidFill>
                <a:effectLst/>
                <a:latin typeface="Arial Narrow" panose="020B0606020202030204" pitchFamily="34" charset="0"/>
              </a:rPr>
              <a:t>人。</a:t>
            </a:r>
            <a:endParaRPr lang="en-US" altLang="zh-TW" kern="1200" dirty="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zh-TW" altLang="en-US" kern="1200" dirty="0">
                <a:solidFill>
                  <a:schemeClr val="tx1"/>
                </a:solidFill>
                <a:effectLst/>
                <a:latin typeface="Arial Narrow" panose="020B0606020202030204" pitchFamily="34" charset="0"/>
              </a:rPr>
              <a:t>同時，扶輪社社數增加，而扶青社社數量減少。但正如我們將看到的，世界各地的新社發展速度差異很大，有些區域單單因為不以對其社區有吸引力的新社來取代失能的社，社數減少最多。</a:t>
            </a:r>
            <a:endParaRPr lang="en-US" altLang="zh-TW" kern="1200" dirty="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zh-TW" altLang="en-US" kern="1200" dirty="0">
                <a:solidFill>
                  <a:schemeClr val="tx1"/>
                </a:solidFill>
                <a:effectLst/>
                <a:latin typeface="Arial Narrow" panose="020B0606020202030204" pitchFamily="34" charset="0"/>
              </a:rPr>
              <a:t>扶青社兩性的社員人數勢均力敵，女性社員佔 </a:t>
            </a:r>
            <a:r>
              <a:rPr lang="en-US" altLang="zh-TW" kern="1200" dirty="0">
                <a:solidFill>
                  <a:schemeClr val="tx1"/>
                </a:solidFill>
                <a:effectLst/>
                <a:latin typeface="Arial Narrow" panose="020B0606020202030204" pitchFamily="34" charset="0"/>
              </a:rPr>
              <a:t>52%</a:t>
            </a:r>
            <a:r>
              <a:rPr lang="zh-TW" altLang="en-US" kern="1200" dirty="0">
                <a:solidFill>
                  <a:schemeClr val="tx1"/>
                </a:solidFill>
                <a:effectLst/>
                <a:latin typeface="Arial Narrow" panose="020B0606020202030204" pitchFamily="34" charset="0"/>
              </a:rPr>
              <a:t>。扶輪社則是</a:t>
            </a:r>
            <a:r>
              <a:rPr lang="en-US" altLang="zh-TW" kern="1200" dirty="0">
                <a:solidFill>
                  <a:schemeClr val="tx1"/>
                </a:solidFill>
                <a:effectLst/>
                <a:latin typeface="Arial Narrow" panose="020B0606020202030204" pitchFamily="34" charset="0"/>
              </a:rPr>
              <a:t>24%</a:t>
            </a:r>
            <a:r>
              <a:rPr lang="zh-TW" altLang="en-US" kern="1200" dirty="0">
                <a:solidFill>
                  <a:schemeClr val="tx1"/>
                </a:solidFill>
                <a:effectLst/>
                <a:latin typeface="Arial Narrow" panose="020B0606020202030204" pitchFamily="34" charset="0"/>
              </a:rPr>
              <a:t>為女性，自去年以來沒有變化。這也因地而異，日本處於最低端</a:t>
            </a:r>
            <a:r>
              <a:rPr lang="en-US" altLang="zh-TW" kern="1200" dirty="0">
                <a:solidFill>
                  <a:schemeClr val="tx1"/>
                </a:solidFill>
                <a:effectLst/>
                <a:latin typeface="Arial Narrow" panose="020B0606020202030204" pitchFamily="34" charset="0"/>
              </a:rPr>
              <a:t>——</a:t>
            </a:r>
            <a:r>
              <a:rPr lang="zh-TW" altLang="en-US" kern="1200" dirty="0">
                <a:solidFill>
                  <a:schemeClr val="tx1"/>
                </a:solidFill>
                <a:effectLst/>
                <a:latin typeface="Arial Narrow" panose="020B0606020202030204" pitchFamily="34" charset="0"/>
              </a:rPr>
              <a:t>女性社員只有</a:t>
            </a:r>
            <a:r>
              <a:rPr lang="en-US" altLang="zh-TW" kern="1200" dirty="0">
                <a:solidFill>
                  <a:schemeClr val="tx1"/>
                </a:solidFill>
                <a:effectLst/>
                <a:latin typeface="Arial Narrow" panose="020B0606020202030204" pitchFamily="34" charset="0"/>
              </a:rPr>
              <a:t>7%</a:t>
            </a:r>
            <a:r>
              <a:rPr lang="zh-TW" altLang="en-US" kern="1200" dirty="0">
                <a:solidFill>
                  <a:schemeClr val="tx1"/>
                </a:solidFill>
                <a:effectLst/>
                <a:latin typeface="Arial Narrow" panose="020B0606020202030204" pitchFamily="34" charset="0"/>
              </a:rPr>
              <a:t>。印度緊隨其後，僅佔</a:t>
            </a:r>
            <a:r>
              <a:rPr lang="en-US" altLang="zh-TW" kern="1200" dirty="0">
                <a:solidFill>
                  <a:schemeClr val="tx1"/>
                </a:solidFill>
                <a:effectLst/>
                <a:latin typeface="Arial Narrow" panose="020B0606020202030204" pitchFamily="34" charset="0"/>
              </a:rPr>
              <a:t>14%</a:t>
            </a:r>
            <a:r>
              <a:rPr lang="zh-TW" altLang="en-US" kern="1200" dirty="0">
                <a:solidFill>
                  <a:schemeClr val="tx1"/>
                </a:solidFill>
                <a:effectLst/>
                <a:latin typeface="Arial Narrow" panose="020B0606020202030204" pitchFamily="34" charset="0"/>
              </a:rPr>
              <a:t>。加勒比海區域女性社員佔</a:t>
            </a:r>
            <a:r>
              <a:rPr lang="en-US" altLang="zh-TW" kern="1200" dirty="0">
                <a:solidFill>
                  <a:schemeClr val="tx1"/>
                </a:solidFill>
                <a:effectLst/>
                <a:latin typeface="Arial Narrow" panose="020B0606020202030204" pitchFamily="34" charset="0"/>
              </a:rPr>
              <a:t>40% </a:t>
            </a:r>
            <a:r>
              <a:rPr lang="zh-TW" altLang="en-US" kern="1200" dirty="0">
                <a:solidFill>
                  <a:schemeClr val="tx1"/>
                </a:solidFill>
                <a:effectLst/>
                <a:latin typeface="Arial Narrow" panose="020B0606020202030204" pitchFamily="34" charset="0"/>
              </a:rPr>
              <a:t>，領先世界。</a:t>
            </a:r>
          </a:p>
          <a:p>
            <a:pPr marL="171450" lvl="0" indent="-171450">
              <a:buFont typeface="Arial" panose="020B0604020202020204" pitchFamily="34" charset="0"/>
              <a:buChar char="•"/>
            </a:pPr>
            <a:r>
              <a:rPr lang="zh-TW" altLang="en-US" kern="1200" dirty="0">
                <a:solidFill>
                  <a:schemeClr val="tx1"/>
                </a:solidFill>
                <a:effectLst/>
                <a:latin typeface="Arial Narrow" panose="020B0606020202030204" pitchFamily="34" charset="0"/>
              </a:rPr>
              <a:t>扶輪社員當中</a:t>
            </a:r>
            <a:r>
              <a:rPr lang="en-US" altLang="zh-TW" kern="1200" dirty="0">
                <a:solidFill>
                  <a:schemeClr val="tx1"/>
                </a:solidFill>
                <a:effectLst/>
                <a:latin typeface="Arial Narrow" panose="020B0606020202030204" pitchFamily="34" charset="0"/>
              </a:rPr>
              <a:t>70%</a:t>
            </a:r>
            <a:r>
              <a:rPr lang="zh-TW" altLang="en-US" kern="1200" dirty="0">
                <a:solidFill>
                  <a:schemeClr val="tx1"/>
                </a:solidFill>
                <a:effectLst/>
                <a:latin typeface="Arial Narrow" panose="020B0606020202030204" pitchFamily="34" charset="0"/>
              </a:rPr>
              <a:t>通報自己的年齡，</a:t>
            </a:r>
            <a:r>
              <a:rPr lang="en-US" altLang="zh-TW" kern="1200" dirty="0">
                <a:solidFill>
                  <a:schemeClr val="tx1"/>
                </a:solidFill>
                <a:effectLst/>
                <a:latin typeface="Arial Narrow" panose="020B0606020202030204" pitchFamily="34" charset="0"/>
              </a:rPr>
              <a:t>18%</a:t>
            </a:r>
            <a:r>
              <a:rPr lang="zh-TW" altLang="en-US" kern="1200" dirty="0">
                <a:solidFill>
                  <a:schemeClr val="tx1"/>
                </a:solidFill>
                <a:effectLst/>
                <a:latin typeface="Arial Narrow" panose="020B0606020202030204" pitchFamily="34" charset="0"/>
              </a:rPr>
              <a:t>為</a:t>
            </a:r>
            <a:r>
              <a:rPr lang="en-US" altLang="zh-TW" kern="1200" dirty="0">
                <a:solidFill>
                  <a:schemeClr val="tx1"/>
                </a:solidFill>
                <a:effectLst/>
                <a:latin typeface="Arial Narrow" panose="020B0606020202030204" pitchFamily="34" charset="0"/>
              </a:rPr>
              <a:t>70</a:t>
            </a:r>
            <a:r>
              <a:rPr lang="zh-TW" altLang="en-US" kern="1200" dirty="0">
                <a:solidFill>
                  <a:schemeClr val="tx1"/>
                </a:solidFill>
                <a:effectLst/>
                <a:latin typeface="Arial Narrow" panose="020B0606020202030204" pitchFamily="34" charset="0"/>
              </a:rPr>
              <a:t>歲或</a:t>
            </a:r>
            <a:r>
              <a:rPr lang="en-US" altLang="zh-TW" kern="1200" dirty="0">
                <a:solidFill>
                  <a:schemeClr val="tx1"/>
                </a:solidFill>
                <a:effectLst/>
                <a:latin typeface="Arial Narrow" panose="020B0606020202030204" pitchFamily="34" charset="0"/>
              </a:rPr>
              <a:t>70</a:t>
            </a:r>
            <a:r>
              <a:rPr lang="zh-TW" altLang="en-US" kern="1200" dirty="0">
                <a:solidFill>
                  <a:schemeClr val="tx1"/>
                </a:solidFill>
                <a:effectLst/>
                <a:latin typeface="Arial Narrow" panose="020B0606020202030204" pitchFamily="34" charset="0"/>
              </a:rPr>
              <a:t>歲以上，</a:t>
            </a:r>
            <a:r>
              <a:rPr lang="en-US" altLang="zh-TW" kern="1200" dirty="0">
                <a:solidFill>
                  <a:schemeClr val="tx1"/>
                </a:solidFill>
                <a:effectLst/>
                <a:latin typeface="Arial Narrow" panose="020B0606020202030204" pitchFamily="34" charset="0"/>
              </a:rPr>
              <a:t>16%</a:t>
            </a:r>
            <a:r>
              <a:rPr lang="zh-TW" altLang="en-US" kern="1200" dirty="0">
                <a:solidFill>
                  <a:schemeClr val="tx1"/>
                </a:solidFill>
                <a:effectLst/>
                <a:latin typeface="Arial Narrow" panose="020B0606020202030204" pitchFamily="34" charset="0"/>
              </a:rPr>
              <a:t>為</a:t>
            </a:r>
            <a:r>
              <a:rPr lang="en-US" altLang="zh-TW" kern="1200" dirty="0">
                <a:solidFill>
                  <a:schemeClr val="tx1"/>
                </a:solidFill>
                <a:effectLst/>
                <a:latin typeface="Arial Narrow" panose="020B0606020202030204" pitchFamily="34" charset="0"/>
              </a:rPr>
              <a:t>60-69 </a:t>
            </a:r>
            <a:r>
              <a:rPr lang="zh-TW" altLang="en-US" kern="1200" dirty="0">
                <a:solidFill>
                  <a:schemeClr val="tx1"/>
                </a:solidFill>
                <a:effectLst/>
                <a:latin typeface="Arial Narrow" panose="020B0606020202030204" pitchFamily="34" charset="0"/>
              </a:rPr>
              <a:t>歲，</a:t>
            </a:r>
            <a:r>
              <a:rPr lang="en-US" altLang="zh-TW" kern="1200" dirty="0">
                <a:solidFill>
                  <a:schemeClr val="tx1"/>
                </a:solidFill>
                <a:effectLst/>
                <a:latin typeface="Arial Narrow" panose="020B0606020202030204" pitchFamily="34" charset="0"/>
              </a:rPr>
              <a:t>17%</a:t>
            </a:r>
            <a:r>
              <a:rPr lang="zh-TW" altLang="en-US" kern="1200" dirty="0">
                <a:solidFill>
                  <a:schemeClr val="tx1"/>
                </a:solidFill>
                <a:effectLst/>
                <a:latin typeface="Arial Narrow" panose="020B0606020202030204" pitchFamily="34" charset="0"/>
              </a:rPr>
              <a:t>為</a:t>
            </a:r>
            <a:r>
              <a:rPr lang="en-US" altLang="zh-TW" kern="1200" dirty="0">
                <a:solidFill>
                  <a:schemeClr val="tx1"/>
                </a:solidFill>
                <a:effectLst/>
                <a:latin typeface="Arial Narrow" panose="020B0606020202030204" pitchFamily="34" charset="0"/>
              </a:rPr>
              <a:t>50-59</a:t>
            </a:r>
            <a:r>
              <a:rPr lang="zh-TW" altLang="en-US" kern="1200" dirty="0">
                <a:solidFill>
                  <a:schemeClr val="tx1"/>
                </a:solidFill>
                <a:effectLst/>
                <a:latin typeface="Arial Narrow" panose="020B0606020202030204" pitchFamily="34" charset="0"/>
              </a:rPr>
              <a:t>歲。</a:t>
            </a:r>
            <a:r>
              <a:rPr lang="en-US" altLang="zh-TW" kern="1200" dirty="0">
                <a:solidFill>
                  <a:schemeClr val="tx1"/>
                </a:solidFill>
                <a:effectLst/>
                <a:latin typeface="Arial Narrow" panose="020B0606020202030204" pitchFamily="34" charset="0"/>
              </a:rPr>
              <a:t>40 </a:t>
            </a:r>
            <a:r>
              <a:rPr lang="zh-TW" altLang="en-US" kern="1200" dirty="0">
                <a:solidFill>
                  <a:schemeClr val="tx1"/>
                </a:solidFill>
                <a:effectLst/>
                <a:latin typeface="Arial Narrow" panose="020B0606020202030204" pitchFamily="34" charset="0"/>
              </a:rPr>
              <a:t>歲以下的扶輪社員略有增加，佔我們社員人數的 </a:t>
            </a:r>
            <a:r>
              <a:rPr lang="en-US" altLang="zh-TW" kern="1200" dirty="0">
                <a:solidFill>
                  <a:schemeClr val="tx1"/>
                </a:solidFill>
                <a:effectLst/>
                <a:latin typeface="Arial Narrow" panose="020B0606020202030204" pitchFamily="34" charset="0"/>
              </a:rPr>
              <a:t>7%</a:t>
            </a:r>
            <a:r>
              <a:rPr lang="zh-TW" altLang="en-US" kern="1200" dirty="0">
                <a:solidFill>
                  <a:schemeClr val="tx1"/>
                </a:solidFill>
                <a:effectLst/>
                <a:latin typeface="Arial Narrow" panose="020B0606020202030204" pitchFamily="34" charset="0"/>
              </a:rPr>
              <a:t>。</a:t>
            </a:r>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8925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這是截至</a:t>
            </a:r>
            <a:r>
              <a:rPr lang="en-US" altLang="zh-TW" sz="1200" kern="1200" dirty="0">
                <a:solidFill>
                  <a:schemeClr val="tx1"/>
                </a:solidFill>
                <a:effectLst/>
                <a:latin typeface="Arial Narrow" panose="020B0606020202030204" pitchFamily="34" charset="0"/>
              </a:rPr>
              <a:t>2021</a:t>
            </a:r>
            <a:r>
              <a:rPr lang="zh-TW" altLang="en-US" sz="1200" kern="1200" dirty="0">
                <a:solidFill>
                  <a:schemeClr val="tx1"/>
                </a:solidFill>
                <a:effectLst/>
                <a:latin typeface="Arial Narrow" panose="020B0606020202030204" pitchFamily="34" charset="0"/>
              </a:rPr>
              <a:t>年</a:t>
            </a:r>
            <a:r>
              <a:rPr lang="en-US" altLang="zh-TW" sz="1200" kern="1200" dirty="0">
                <a:solidFill>
                  <a:schemeClr val="tx1"/>
                </a:solidFill>
                <a:effectLst/>
                <a:latin typeface="Arial Narrow" panose="020B0606020202030204" pitchFamily="34" charset="0"/>
              </a:rPr>
              <a:t>7</a:t>
            </a:r>
            <a:r>
              <a:rPr lang="zh-TW" altLang="en-US" sz="1200" kern="1200" dirty="0">
                <a:solidFill>
                  <a:schemeClr val="tx1"/>
                </a:solidFill>
                <a:effectLst/>
                <a:latin typeface="Arial Narrow" panose="020B0606020202030204" pitchFamily="34" charset="0"/>
              </a:rPr>
              <a:t>月</a:t>
            </a:r>
            <a:r>
              <a:rPr lang="en-US" altLang="zh-TW" sz="1200" kern="1200" dirty="0">
                <a:solidFill>
                  <a:schemeClr val="tx1"/>
                </a:solidFill>
                <a:effectLst/>
                <a:latin typeface="Arial Narrow" panose="020B0606020202030204" pitchFamily="34" charset="0"/>
              </a:rPr>
              <a:t>1</a:t>
            </a:r>
            <a:r>
              <a:rPr lang="zh-TW" altLang="en-US" sz="1200" kern="1200" dirty="0">
                <a:solidFill>
                  <a:schemeClr val="tx1"/>
                </a:solidFill>
                <a:effectLst/>
                <a:latin typeface="Arial Narrow" panose="020B0606020202030204" pitchFamily="34" charset="0"/>
              </a:rPr>
              <a:t>日各區域的社員人數。亞洲現在占我們社員總數的 </a:t>
            </a:r>
            <a:r>
              <a:rPr lang="en-US" altLang="zh-TW" sz="1200" kern="1200" dirty="0">
                <a:solidFill>
                  <a:schemeClr val="tx1"/>
                </a:solidFill>
                <a:effectLst/>
                <a:latin typeface="Arial Narrow" panose="020B0606020202030204" pitchFamily="34" charset="0"/>
              </a:rPr>
              <a:t>34%</a:t>
            </a:r>
            <a:r>
              <a:rPr lang="zh-TW" altLang="en-US" sz="1200" kern="1200" dirty="0">
                <a:solidFill>
                  <a:schemeClr val="tx1"/>
                </a:solidFill>
                <a:effectLst/>
                <a:latin typeface="Arial Narrow" panose="020B0606020202030204" pitchFamily="34" charset="0"/>
              </a:rPr>
              <a:t>，其次是美國、加拿大和加勒比海區域，佔</a:t>
            </a:r>
            <a:r>
              <a:rPr lang="en-US" altLang="zh-TW" sz="1200" kern="1200" dirty="0">
                <a:solidFill>
                  <a:schemeClr val="tx1"/>
                </a:solidFill>
                <a:effectLst/>
                <a:latin typeface="Arial Narrow" panose="020B0606020202030204" pitchFamily="34" charset="0"/>
              </a:rPr>
              <a:t>27%</a:t>
            </a:r>
            <a:r>
              <a:rPr lang="zh-TW" altLang="en-US" sz="1200" kern="1200" dirty="0">
                <a:solidFill>
                  <a:schemeClr val="tx1"/>
                </a:solidFill>
                <a:effectLst/>
                <a:latin typeface="Arial Narrow" panose="020B0606020202030204" pitchFamily="34" charset="0"/>
              </a:rPr>
              <a:t>。</a:t>
            </a:r>
          </a:p>
          <a:p>
            <a:r>
              <a:rPr lang="zh-TW" altLang="en-US" sz="1200" kern="1200" dirty="0">
                <a:solidFill>
                  <a:schemeClr val="tx1"/>
                </a:solidFill>
                <a:effectLst/>
                <a:latin typeface="Arial Narrow" panose="020B0606020202030204" pitchFamily="34" charset="0"/>
              </a:rPr>
              <a:t> </a:t>
            </a:r>
          </a:p>
          <a:p>
            <a:r>
              <a:rPr lang="zh-TW" altLang="en-US" sz="1200" kern="1200" dirty="0">
                <a:solidFill>
                  <a:schemeClr val="tx1"/>
                </a:solidFill>
                <a:effectLst/>
                <a:latin typeface="Arial Narrow" panose="020B0606020202030204" pitchFamily="34" charset="0"/>
              </a:rPr>
              <a:t>在亞洲，過去</a:t>
            </a:r>
            <a:r>
              <a:rPr lang="en-US" altLang="zh-TW" sz="1200" kern="1200" dirty="0">
                <a:solidFill>
                  <a:schemeClr val="tx1"/>
                </a:solidFill>
                <a:effectLst/>
                <a:latin typeface="Arial Narrow" panose="020B0606020202030204" pitchFamily="34" charset="0"/>
              </a:rPr>
              <a:t>10</a:t>
            </a:r>
            <a:r>
              <a:rPr lang="zh-TW" altLang="en-US" sz="1200" kern="1200" dirty="0">
                <a:solidFill>
                  <a:schemeClr val="tx1"/>
                </a:solidFill>
                <a:effectLst/>
                <a:latin typeface="Arial Narrow" panose="020B0606020202030204" pitchFamily="34" charset="0"/>
              </a:rPr>
              <a:t>年間社員人數成長了</a:t>
            </a:r>
            <a:r>
              <a:rPr lang="en-US" altLang="zh-TW" sz="1200" kern="1200" dirty="0">
                <a:solidFill>
                  <a:schemeClr val="tx1"/>
                </a:solidFill>
                <a:effectLst/>
                <a:latin typeface="Arial Narrow" panose="020B0606020202030204" pitchFamily="34" charset="0"/>
              </a:rPr>
              <a:t>26%</a:t>
            </a:r>
            <a:r>
              <a:rPr lang="zh-TW" altLang="en-US" sz="1200" kern="1200" dirty="0">
                <a:solidFill>
                  <a:schemeClr val="tx1"/>
                </a:solidFill>
                <a:effectLst/>
                <a:latin typeface="Arial Narrow" panose="020B0606020202030204" pitchFamily="34" charset="0"/>
              </a:rPr>
              <a:t>，而英國</a:t>
            </a:r>
            <a:r>
              <a:rPr lang="en-US" altLang="zh-TW" sz="1200" kern="1200" dirty="0">
                <a:solidFill>
                  <a:schemeClr val="tx1"/>
                </a:solidFill>
                <a:effectLst/>
                <a:latin typeface="Arial Narrow" panose="020B0606020202030204" pitchFamily="34" charset="0"/>
              </a:rPr>
              <a:t>/</a:t>
            </a:r>
            <a:r>
              <a:rPr lang="zh-TW" altLang="en-US" sz="1200" kern="1200" dirty="0">
                <a:solidFill>
                  <a:schemeClr val="tx1"/>
                </a:solidFill>
                <a:effectLst/>
                <a:latin typeface="Arial Narrow" panose="020B0606020202030204" pitchFamily="34" charset="0"/>
              </a:rPr>
              <a:t>愛爾蘭減少了</a:t>
            </a:r>
            <a:r>
              <a:rPr lang="en-US" altLang="zh-TW" sz="1200" kern="1200" dirty="0">
                <a:solidFill>
                  <a:schemeClr val="tx1"/>
                </a:solidFill>
                <a:effectLst/>
                <a:latin typeface="Arial Narrow" panose="020B0606020202030204" pitchFamily="34" charset="0"/>
              </a:rPr>
              <a:t>30%</a:t>
            </a:r>
            <a:r>
              <a:rPr lang="zh-TW" altLang="en-US" sz="1200" kern="1200" dirty="0">
                <a:solidFill>
                  <a:schemeClr val="tx1"/>
                </a:solidFill>
                <a:effectLst/>
                <a:latin typeface="Arial Narrow" panose="020B0606020202030204" pitchFamily="34" charset="0"/>
              </a:rPr>
              <a:t>，澳大利亞、紐西蘭及太平洋島嶼減少了</a:t>
            </a:r>
            <a:r>
              <a:rPr lang="en-US" altLang="zh-TW" sz="1200" kern="1200" dirty="0">
                <a:solidFill>
                  <a:schemeClr val="tx1"/>
                </a:solidFill>
                <a:effectLst/>
                <a:latin typeface="Arial Narrow" panose="020B0606020202030204" pitchFamily="34" charset="0"/>
              </a:rPr>
              <a:t>25%</a:t>
            </a:r>
            <a:r>
              <a:rPr lang="zh-TW" altLang="en-US" sz="1200" kern="1200" dirty="0">
                <a:solidFill>
                  <a:schemeClr val="tx1"/>
                </a:solidFill>
                <a:effectLst/>
                <a:latin typeface="Arial Narrow" panose="020B0606020202030204" pitchFamily="34" charset="0"/>
              </a:rPr>
              <a:t>。</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5375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b="1" i="1" kern="1200" dirty="0">
                <a:solidFill>
                  <a:schemeClr val="tx1"/>
                </a:solidFill>
                <a:effectLst/>
                <a:latin typeface="Arial Narrow" panose="020B0606020202030204" pitchFamily="34" charset="0"/>
              </a:rPr>
              <a:t>演講者請注意：</a:t>
            </a:r>
            <a:r>
              <a:rPr lang="zh-TW" altLang="en-US" sz="1200" i="1" kern="1200" dirty="0">
                <a:solidFill>
                  <a:schemeClr val="tx1"/>
                </a:solidFill>
                <a:effectLst/>
                <a:latin typeface="Arial Narrow" panose="020B0606020202030204" pitchFamily="34" charset="0"/>
              </a:rPr>
              <a:t>請考慮在播放這張幻燈片之前或之後播放兩分鐘的“</a:t>
            </a:r>
            <a:r>
              <a:rPr lang="en-US" sz="1200" i="1" kern="1200" dirty="0">
                <a:solidFill>
                  <a:schemeClr val="tx1"/>
                </a:solidFill>
                <a:effectLst/>
                <a:latin typeface="Arial Narrow" panose="020B0606020202030204" pitchFamily="34" charset="0"/>
              </a:rPr>
              <a:t>Rotary Anytown”</a:t>
            </a:r>
            <a:r>
              <a:rPr lang="zh-TW" altLang="en-US" sz="1200" i="1" kern="1200" dirty="0">
                <a:solidFill>
                  <a:schemeClr val="tx1"/>
                </a:solidFill>
                <a:effectLst/>
                <a:latin typeface="Arial Narrow" panose="020B0606020202030204" pitchFamily="34" charset="0"/>
              </a:rPr>
              <a:t>短片 </a:t>
            </a:r>
            <a:r>
              <a:rPr lang="en-US" altLang="zh-TW" sz="1200" i="1" kern="1200" dirty="0">
                <a:solidFill>
                  <a:schemeClr val="tx1"/>
                </a:solidFill>
                <a:effectLst/>
                <a:latin typeface="Arial Narrow" panose="020B0606020202030204" pitchFamily="34" charset="0"/>
              </a:rPr>
              <a:t>(</a:t>
            </a:r>
            <a:r>
              <a:rPr lang="en-US" sz="1200" i="1" kern="1200" dirty="0">
                <a:solidFill>
                  <a:schemeClr val="tx1"/>
                </a:solidFill>
                <a:effectLst/>
                <a:latin typeface="Arial Narrow" panose="020B0606020202030204" pitchFamily="34" charset="0"/>
              </a:rPr>
              <a:t>https://www.youtube.com/watch?v=e-55H9nVdss)</a:t>
            </a:r>
            <a:r>
              <a:rPr lang="en-US" sz="1200" kern="1200" dirty="0">
                <a:solidFill>
                  <a:schemeClr val="tx1"/>
                </a:solidFill>
                <a:effectLst/>
                <a:latin typeface="Arial Narrow" panose="020B0606020202030204" pitchFamily="34" charset="0"/>
              </a:rPr>
              <a:t> </a:t>
            </a:r>
          </a:p>
          <a:p>
            <a:endParaRPr lang="en-US" sz="1200" kern="1200" dirty="0">
              <a:solidFill>
                <a:schemeClr val="tx1"/>
              </a:solidFill>
              <a:effectLst/>
              <a:latin typeface="Arial Narrow" panose="020B0606020202030204" pitchFamily="34" charset="0"/>
            </a:endParaRPr>
          </a:p>
          <a:p>
            <a:r>
              <a:rPr lang="zh-TW" altLang="en-US" sz="1200" b="1" kern="1200" dirty="0">
                <a:solidFill>
                  <a:schemeClr val="tx1"/>
                </a:solidFill>
                <a:effectLst/>
                <a:latin typeface="Arial Narrow" panose="020B0606020202030204" pitchFamily="34" charset="0"/>
              </a:rPr>
              <a:t>演講者：</a:t>
            </a:r>
            <a:r>
              <a:rPr lang="zh-TW" altLang="en-US" sz="1200" b="0" kern="1200" dirty="0">
                <a:solidFill>
                  <a:schemeClr val="tx1"/>
                </a:solidFill>
                <a:effectLst/>
                <a:latin typeface="Arial Narrow" panose="020B0606020202030204" pitchFamily="34" charset="0"/>
              </a:rPr>
              <a:t>傳統上，新社推動了我們的成長。它們因應需求，容納不同人口族群，並提供更多種的會議時間和形式。在過去五年中成立最多新社的區域，社員成長也強勁。反之，社數淨損失最多的區域，失去的社員也最多。我們的數據顯示，新社的創社社員多達</a:t>
            </a:r>
            <a:r>
              <a:rPr lang="en-US" altLang="zh-TW" sz="1200" b="0" kern="1200" dirty="0">
                <a:solidFill>
                  <a:schemeClr val="tx1"/>
                </a:solidFill>
                <a:effectLst/>
                <a:latin typeface="Arial Narrow" panose="020B0606020202030204" pitchFamily="34" charset="0"/>
              </a:rPr>
              <a:t>88%</a:t>
            </a:r>
            <a:r>
              <a:rPr lang="zh-TW" altLang="en-US" sz="1200" b="0" kern="1200" dirty="0">
                <a:solidFill>
                  <a:schemeClr val="tx1"/>
                </a:solidFill>
                <a:effectLst/>
                <a:latin typeface="Arial Narrow" panose="020B0606020202030204" pitchFamily="34" charset="0"/>
              </a:rPr>
              <a:t>是首次加入扶輪的社員。</a:t>
            </a:r>
            <a:endParaRPr lang="en-US" sz="1200" b="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73682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i="1" kern="1200" dirty="0">
                <a:solidFill>
                  <a:schemeClr val="tx1"/>
                </a:solidFill>
                <a:effectLst/>
                <a:latin typeface="+mn-lt"/>
                <a:ea typeface="+mn-ea"/>
                <a:cs typeface="+mn-cs"/>
              </a:rPr>
              <a:t>演講者請注意：</a:t>
            </a:r>
            <a:r>
              <a:rPr lang="zh-TW" altLang="en-US" sz="1200" i="1" kern="1200" dirty="0">
                <a:solidFill>
                  <a:schemeClr val="tx1"/>
                </a:solidFill>
                <a:effectLst/>
                <a:latin typeface="+mn-lt"/>
                <a:ea typeface="+mn-ea"/>
                <a:cs typeface="+mn-cs"/>
              </a:rPr>
              <a:t>請從扶輪社中央系統的儀表板</a:t>
            </a:r>
            <a:r>
              <a:rPr lang="en-US" altLang="zh-TW" sz="1200" i="1" kern="1200" dirty="0">
                <a:solidFill>
                  <a:schemeClr val="tx1"/>
                </a:solidFill>
                <a:effectLst/>
                <a:latin typeface="+mn-lt"/>
                <a:ea typeface="+mn-ea"/>
                <a:cs typeface="+mn-cs"/>
              </a:rPr>
              <a:t>(dashboard)</a:t>
            </a:r>
            <a:r>
              <a:rPr lang="zh-TW" altLang="en-US" sz="1200" i="1" kern="1200" dirty="0">
                <a:solidFill>
                  <a:schemeClr val="tx1"/>
                </a:solidFill>
                <a:effectLst/>
                <a:latin typeface="+mn-lt"/>
                <a:ea typeface="+mn-ea"/>
                <a:cs typeface="+mn-cs"/>
              </a:rPr>
              <a:t>中取的您的區域的年齡與性別趨勢。如要把地區的數據添加到這張投影片中，地區層級及地區以上層級的領導人可至扶輪社中央系統的報告</a:t>
            </a:r>
            <a:r>
              <a:rPr lang="en-US" altLang="zh-TW" sz="1200" i="1" kern="1200" dirty="0">
                <a:solidFill>
                  <a:schemeClr val="tx1"/>
                </a:solidFill>
                <a:effectLst/>
                <a:latin typeface="+mn-lt"/>
                <a:ea typeface="+mn-ea"/>
                <a:cs typeface="+mn-cs"/>
              </a:rPr>
              <a:t>(Reports)</a:t>
            </a:r>
            <a:r>
              <a:rPr lang="zh-TW" altLang="en-US" sz="1200" i="1" kern="1200" dirty="0">
                <a:solidFill>
                  <a:schemeClr val="tx1"/>
                </a:solidFill>
                <a:effectLst/>
                <a:latin typeface="+mn-lt"/>
                <a:ea typeface="+mn-ea"/>
                <a:cs typeface="+mn-cs"/>
              </a:rPr>
              <a:t>，取得其地區的地區社員狀況側寫</a:t>
            </a:r>
            <a:r>
              <a:rPr lang="en-US" altLang="zh-TW" sz="1200" i="1" kern="1200" dirty="0">
                <a:solidFill>
                  <a:schemeClr val="tx1"/>
                </a:solidFill>
                <a:effectLst/>
                <a:latin typeface="+mn-lt"/>
                <a:ea typeface="+mn-ea"/>
                <a:cs typeface="+mn-cs"/>
              </a:rPr>
              <a:t>(District Membership Profile)</a:t>
            </a:r>
            <a:r>
              <a:rPr lang="zh-TW" altLang="en-US" sz="1200" i="1" kern="1200" dirty="0">
                <a:solidFill>
                  <a:schemeClr val="tx1"/>
                </a:solidFill>
                <a:effectLst/>
                <a:latin typeface="+mn-lt"/>
                <a:ea typeface="+mn-ea"/>
                <a:cs typeface="+mn-cs"/>
              </a:rPr>
              <a:t>。</a:t>
            </a:r>
            <a:endParaRPr lang="en-US" altLang="zh-TW"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i="1" dirty="0">
                <a:latin typeface="Arial Narrow" panose="020B0606020202030204" pitchFamily="34" charset="0"/>
              </a:rPr>
            </a:br>
            <a:r>
              <a:rPr lang="zh-TW" altLang="en-US" sz="1200" i="1" kern="1200" dirty="0">
                <a:solidFill>
                  <a:schemeClr val="tx1"/>
                </a:solidFill>
                <a:effectLst/>
                <a:latin typeface="+mn-lt"/>
                <a:ea typeface="+mn-ea"/>
                <a:cs typeface="+mn-cs"/>
              </a:rPr>
              <a:t>請用從扶輪社中央系統取得的數據來替換投影片及注釋中的</a:t>
            </a:r>
            <a:r>
              <a:rPr lang="en-US" altLang="zh-TW" sz="1200" i="1" kern="1200" dirty="0">
                <a:solidFill>
                  <a:schemeClr val="tx1"/>
                </a:solidFill>
                <a:effectLst/>
                <a:latin typeface="+mn-lt"/>
                <a:ea typeface="+mn-ea"/>
                <a:cs typeface="+mn-cs"/>
              </a:rPr>
              <a:t>X</a:t>
            </a:r>
            <a:r>
              <a:rPr lang="zh-TW" altLang="en-US" sz="1200" i="1" kern="1200" dirty="0">
                <a:solidFill>
                  <a:schemeClr val="tx1"/>
                </a:solidFill>
                <a:effectLst/>
                <a:latin typeface="+mn-lt"/>
                <a:ea typeface="+mn-ea"/>
                <a:cs typeface="+mn-cs"/>
              </a:rPr>
              <a:t>，或將其刪除。請取消隱藏投影片（在“投影片放映”選單中，選擇“隱藏投影片”），俾在報告過程中讓投影片可見。請將全球趨勢與您的區域所發生的事情加以比較。</a:t>
            </a:r>
            <a:endParaRPr lang="en-US" altLang="zh-TW"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Narrow" panose="020B0606020202030204" pitchFamily="34" charset="0"/>
            </a:endParaRPr>
          </a:p>
          <a:p>
            <a:pPr marL="0" marR="0">
              <a:lnSpc>
                <a:spcPct val="107000"/>
              </a:lnSpc>
              <a:spcBef>
                <a:spcPts val="0"/>
              </a:spcBef>
              <a:spcAft>
                <a:spcPts val="800"/>
              </a:spcAft>
            </a:pPr>
            <a:r>
              <a:rPr lang="zh-TW" altLang="en-US" sz="1200" b="1" dirty="0">
                <a:effectLst/>
                <a:latin typeface="Arial Narrow" panose="020B0606020202030204" pitchFamily="34" charset="0"/>
                <a:ea typeface="Calibri" panose="020F0502020204030204" pitchFamily="34" charset="0"/>
                <a:cs typeface="Times New Roman" panose="02020603050405020304" pitchFamily="18" charset="0"/>
              </a:rPr>
              <a:t>演講者：</a:t>
            </a:r>
          </a:p>
          <a:p>
            <a:pPr marL="0" marR="0">
              <a:lnSpc>
                <a:spcPct val="107000"/>
              </a:lnSpc>
              <a:spcBef>
                <a:spcPts val="0"/>
              </a:spcBef>
              <a:spcAft>
                <a:spcPts val="800"/>
              </a:spcAft>
            </a:pP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這是 </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XXXX </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地區截至 </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&lt;XXXX&gt;</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的社員狀況。</a:t>
            </a:r>
          </a:p>
          <a:p>
            <a:pPr marL="0" marR="0">
              <a:lnSpc>
                <a:spcPct val="107000"/>
              </a:lnSpc>
              <a:spcBef>
                <a:spcPts val="0"/>
              </a:spcBef>
              <a:spcAft>
                <a:spcPts val="800"/>
              </a:spcAft>
            </a:pPr>
            <a:br>
              <a:rPr lang="en-US" sz="1200" dirty="0">
                <a:effectLst/>
                <a:latin typeface="Arial Narrow" panose="020B0606020202030204" pitchFamily="34" charset="0"/>
                <a:ea typeface="Calibri" panose="020F0502020204030204" pitchFamily="34" charset="0"/>
                <a:cs typeface="Times New Roman" panose="02020603050405020304" pitchFamily="18" charset="0"/>
              </a:rPr>
            </a:b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我們有</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XX</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個社和</a:t>
            </a:r>
            <a:r>
              <a:rPr lang="en-US" altLang="zh-TW" sz="1200" dirty="0">
                <a:effectLst/>
                <a:latin typeface="Arial Narrow" panose="020B0606020202030204" pitchFamily="34" charset="0"/>
                <a:ea typeface="Calibri" panose="020F0502020204030204" pitchFamily="34" charset="0"/>
                <a:cs typeface="Times New Roman" panose="02020603050405020304" pitchFamily="18" charset="0"/>
              </a:rPr>
              <a:t>XXXX</a:t>
            </a:r>
            <a:r>
              <a:rPr lang="zh-TW" altLang="en-US" sz="1200" dirty="0">
                <a:effectLst/>
                <a:latin typeface="Arial Narrow" panose="020B0606020202030204" pitchFamily="34" charset="0"/>
                <a:ea typeface="Calibri" panose="020F0502020204030204" pitchFamily="34" charset="0"/>
                <a:cs typeface="Times New Roman" panose="02020603050405020304" pitchFamily="18" charset="0"/>
              </a:rPr>
              <a:t>個社員。至於社員留下來的比率：</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在今年</a:t>
            </a: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7</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月</a:t>
            </a: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1</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日之前加入的人中有</a:t>
            </a: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仍然是社員。</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7</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月</a:t>
            </a: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1</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日之後加入的有</a:t>
            </a: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仍然是社員。</a:t>
            </a:r>
            <a:endPar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Arial" panose="020B0604020202020204" pitchFamily="34" charset="0"/>
              <a:buNone/>
              <a:tabLst>
                <a:tab pos="914400" algn="l"/>
              </a:tabLst>
            </a:pP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&lt;</a:t>
            </a:r>
            <a:r>
              <a:rPr lang="zh-TW" alt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添加您的觀察心得</a:t>
            </a:r>
            <a:r>
              <a:rPr lang="en-US" altLang="zh-TW"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&gt;</a:t>
            </a: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effectLst/>
                <a:latin typeface="Arial Narrow" panose="020B0606020202030204" pitchFamily="34" charset="0"/>
                <a:ea typeface="Calibri" panose="020F0502020204030204" pitchFamily="34" charset="0"/>
                <a:cs typeface="Times New Roman" panose="02020603050405020304" pitchFamily="18" charset="0"/>
              </a:rPr>
              <a:t>年齡與性別：</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我們地區的社員</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xx%</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是男性，</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xx%</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是女性，這在三年間</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有很大</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略有</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僅有些微</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變化。</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xx%</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未滿</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40</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歲，</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xx%</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未向扶輪社報告他們的年齡。 </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&lt;</a:t>
            </a:r>
            <a:r>
              <a:rPr lang="zh-TW" altLang="en-US" sz="1200" b="0" dirty="0">
                <a:effectLst/>
                <a:latin typeface="Arial Narrow" panose="020B0606020202030204" pitchFamily="34" charset="0"/>
                <a:ea typeface="Calibri" panose="020F0502020204030204" pitchFamily="34" charset="0"/>
                <a:cs typeface="Times New Roman" panose="02020603050405020304" pitchFamily="18" charset="0"/>
              </a:rPr>
              <a:t>添加你的觀察心得。</a:t>
            </a:r>
            <a:r>
              <a:rPr lang="en-US" altLang="zh-TW" sz="1200" b="0" dirty="0">
                <a:effectLst/>
                <a:latin typeface="Arial Narrow" panose="020B0606020202030204" pitchFamily="34" charset="0"/>
                <a:ea typeface="Calibri" panose="020F0502020204030204" pitchFamily="34" charset="0"/>
                <a:cs typeface="Times New Roman" panose="02020603050405020304" pitchFamily="18" charset="0"/>
              </a:rPr>
              <a:t>&gt;</a:t>
            </a:r>
            <a:r>
              <a:rPr lang="en-US" dirty="0">
                <a:latin typeface="Arial Narrow" panose="020B0606020202030204" pitchFamily="34" charset="0"/>
              </a:rPr>
              <a:t> </a:t>
            </a:r>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38586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Arial Narrow" panose="020B0606020202030204" pitchFamily="34" charset="0"/>
              </a:rPr>
              <a:t>我們可以使扶輪成長的一種方法是接受“每位扶輪社員：推薦一人，”的行動號召。受到自己透過扶輪而能夠做的所有善行所鼓舞，國際扶輪社長梅塔</a:t>
            </a:r>
            <a:r>
              <a:rPr lang="en-US" altLang="zh-TW" sz="1200" kern="1200" dirty="0">
                <a:solidFill>
                  <a:schemeClr val="tx1"/>
                </a:solidFill>
                <a:effectLst/>
                <a:latin typeface="Arial Narrow" panose="020B0606020202030204" pitchFamily="34" charset="0"/>
              </a:rPr>
              <a:t>Shekhar Mehta</a:t>
            </a:r>
            <a:r>
              <a:rPr lang="zh-TW" altLang="en-US" sz="1200" kern="1200" dirty="0">
                <a:solidFill>
                  <a:schemeClr val="tx1"/>
                </a:solidFill>
                <a:effectLst/>
                <a:latin typeface="Arial Narrow" panose="020B0606020202030204" pitchFamily="34" charset="0"/>
              </a:rPr>
              <a:t>敦請每位扶輪社員及扶青社員在這個扶輪年度只要推薦一名新社員即可。研究顯示，</a:t>
            </a:r>
            <a:r>
              <a:rPr lang="en-US" altLang="zh-TW" sz="1200" kern="1200" dirty="0">
                <a:solidFill>
                  <a:schemeClr val="tx1"/>
                </a:solidFill>
                <a:effectLst/>
                <a:latin typeface="Arial Narrow" panose="020B0606020202030204" pitchFamily="34" charset="0"/>
              </a:rPr>
              <a:t>87%</a:t>
            </a:r>
            <a:r>
              <a:rPr lang="zh-TW" altLang="en-US" sz="1200" kern="1200" dirty="0">
                <a:solidFill>
                  <a:schemeClr val="tx1"/>
                </a:solidFill>
                <a:effectLst/>
                <a:latin typeface="Arial Narrow" panose="020B0606020202030204" pitchFamily="34" charset="0"/>
              </a:rPr>
              <a:t>的扶輪社員與</a:t>
            </a:r>
            <a:r>
              <a:rPr lang="en-US" altLang="zh-TW" sz="1200" kern="1200" dirty="0">
                <a:solidFill>
                  <a:schemeClr val="tx1"/>
                </a:solidFill>
                <a:effectLst/>
                <a:latin typeface="Arial Narrow" panose="020B0606020202030204" pitchFamily="34" charset="0"/>
              </a:rPr>
              <a:t>41%</a:t>
            </a:r>
            <a:r>
              <a:rPr lang="zh-TW" altLang="en-US" sz="1200" kern="1200" dirty="0">
                <a:solidFill>
                  <a:schemeClr val="tx1"/>
                </a:solidFill>
                <a:effectLst/>
                <a:latin typeface="Arial Narrow" panose="020B0606020202030204" pitchFamily="34" charset="0"/>
              </a:rPr>
              <a:t>的扶青社員是透過現有社員的邀請而入社的。這是有道理的，因為我們就是基於個人人脈連結的服務領導先鋒，這點無可爭議。因此，請讓我們尋找每一個機會，與有我們同樣價值觀並希望有一番作為的人士建立連結。</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7703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Arial Narrow" panose="020B0606020202030204" pitchFamily="34" charset="0"/>
              </a:rPr>
              <a:t>我們也知道，持續滿足社員的期望既是挑戰也是機會。我們不能在為社裡增加社員之際卻忽略為每位社員提供吸引人參與的體驗的重要性。去年扶輪迎來了近</a:t>
            </a:r>
            <a:r>
              <a:rPr lang="en-US" altLang="zh-TW" sz="1200" kern="1200" dirty="0">
                <a:solidFill>
                  <a:schemeClr val="tx1"/>
                </a:solidFill>
                <a:effectLst/>
                <a:latin typeface="Arial Narrow" panose="020B0606020202030204" pitchFamily="34" charset="0"/>
              </a:rPr>
              <a:t>121,000</a:t>
            </a:r>
            <a:r>
              <a:rPr lang="zh-TW" altLang="en-US" sz="1200" kern="1200" dirty="0">
                <a:solidFill>
                  <a:schemeClr val="tx1"/>
                </a:solidFill>
                <a:effectLst/>
                <a:latin typeface="Arial Narrow" panose="020B0606020202030204" pitchFamily="34" charset="0"/>
              </a:rPr>
              <a:t>名新社員加入我們的扶輪社，並歡迎</a:t>
            </a:r>
            <a:r>
              <a:rPr lang="en-US" altLang="zh-TW" sz="1200" kern="1200" dirty="0">
                <a:solidFill>
                  <a:schemeClr val="tx1"/>
                </a:solidFill>
                <a:effectLst/>
                <a:latin typeface="Arial Narrow" panose="020B0606020202030204" pitchFamily="34" charset="0"/>
              </a:rPr>
              <a:t>17,000</a:t>
            </a:r>
            <a:r>
              <a:rPr lang="zh-TW" altLang="en-US" sz="1200" kern="1200" dirty="0">
                <a:solidFill>
                  <a:schemeClr val="tx1"/>
                </a:solidFill>
                <a:effectLst/>
                <a:latin typeface="Arial Narrow" panose="020B0606020202030204" pitchFamily="34" charset="0"/>
              </a:rPr>
              <a:t>名前社員重新入社。但所有新社員當中約有</a:t>
            </a:r>
            <a:r>
              <a:rPr lang="en-US" altLang="zh-TW" sz="1200" kern="1200" dirty="0">
                <a:solidFill>
                  <a:schemeClr val="tx1"/>
                </a:solidFill>
                <a:effectLst/>
                <a:latin typeface="Arial Narrow" panose="020B0606020202030204" pitchFamily="34" charset="0"/>
              </a:rPr>
              <a:t>13,000</a:t>
            </a:r>
            <a:r>
              <a:rPr lang="zh-TW" altLang="en-US" sz="1200" kern="1200" dirty="0">
                <a:solidFill>
                  <a:schemeClr val="tx1"/>
                </a:solidFill>
                <a:effectLst/>
                <a:latin typeface="Arial Narrow" panose="020B0606020202030204" pitchFamily="34" charset="0"/>
              </a:rPr>
              <a:t>人已在第一年退社。一般來說，約</a:t>
            </a:r>
            <a:r>
              <a:rPr lang="en-US" altLang="zh-TW" sz="1200" kern="1200" dirty="0">
                <a:solidFill>
                  <a:schemeClr val="tx1"/>
                </a:solidFill>
                <a:effectLst/>
                <a:latin typeface="Arial Narrow" panose="020B0606020202030204" pitchFamily="34" charset="0"/>
              </a:rPr>
              <a:t>10%</a:t>
            </a:r>
            <a:r>
              <a:rPr lang="zh-TW" altLang="en-US" sz="1200" kern="1200" dirty="0">
                <a:solidFill>
                  <a:schemeClr val="tx1"/>
                </a:solidFill>
                <a:effectLst/>
                <a:latin typeface="Arial Narrow" panose="020B0606020202030204" pitchFamily="34" charset="0"/>
              </a:rPr>
              <a:t>的新社員會在一年內離開扶輪。去年也有超過</a:t>
            </a:r>
            <a:r>
              <a:rPr lang="en-US" altLang="zh-TW" sz="1200" kern="1200" dirty="0">
                <a:solidFill>
                  <a:schemeClr val="tx1"/>
                </a:solidFill>
                <a:effectLst/>
                <a:latin typeface="Arial Narrow" panose="020B0606020202030204" pitchFamily="34" charset="0"/>
              </a:rPr>
              <a:t>137,000</a:t>
            </a:r>
            <a:r>
              <a:rPr lang="zh-TW" altLang="en-US" sz="1200" kern="1200" dirty="0">
                <a:solidFill>
                  <a:schemeClr val="tx1"/>
                </a:solidFill>
                <a:effectLst/>
                <a:latin typeface="Arial Narrow" panose="020B0606020202030204" pitchFamily="34" charset="0"/>
              </a:rPr>
              <a:t>名長期扶輪社員離開。</a:t>
            </a:r>
          </a:p>
          <a:p>
            <a:endParaRPr lang="zh-TW" altLang="en-US" sz="1200" kern="1200" dirty="0">
              <a:solidFill>
                <a:schemeClr val="tx1"/>
              </a:solidFill>
              <a:effectLst/>
              <a:latin typeface="Arial Narrow" panose="020B0606020202030204" pitchFamily="34" charset="0"/>
            </a:endParaRPr>
          </a:p>
          <a:p>
            <a:r>
              <a:rPr lang="zh-TW" altLang="en-US" sz="1200" kern="1200" dirty="0">
                <a:solidFill>
                  <a:schemeClr val="tx1"/>
                </a:solidFill>
                <a:effectLst/>
                <a:latin typeface="Arial Narrow" panose="020B0606020202030204" pitchFamily="34" charset="0"/>
              </a:rPr>
              <a:t>首先讓我們看看為什麼人們想要加入扶輪與扶青社。</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 </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31132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685800"/>
            <a:ext cx="3508375" cy="1973263"/>
          </a:xfrm>
        </p:spPr>
      </p:sp>
      <p:sp>
        <p:nvSpPr>
          <p:cNvPr id="3" name="Notes Placeholder 2"/>
          <p:cNvSpPr>
            <a:spLocks noGrp="1"/>
          </p:cNvSpPr>
          <p:nvPr>
            <p:ph type="body" idx="1"/>
          </p:nvPr>
        </p:nvSpPr>
        <p:spPr>
          <a:xfrm>
            <a:off x="685800" y="2941983"/>
            <a:ext cx="5486400" cy="5406887"/>
          </a:xfrm>
        </p:spPr>
        <p:txBody>
          <a:bodyPr/>
          <a:lstStyle/>
          <a:p>
            <a:pPr fontAlgn="base"/>
            <a:r>
              <a:rPr lang="zh-TW" altLang="en-US" sz="1200" kern="1200" dirty="0">
                <a:solidFill>
                  <a:schemeClr val="tx1"/>
                </a:solidFill>
                <a:effectLst/>
                <a:latin typeface="Arial Narrow" panose="020B0606020202030204" pitchFamily="34" charset="0"/>
              </a:rPr>
              <a:t>扶輪社員與扶青社員在加入及留在扶輪的首要理由上略有不同，但總的來說，他們都在期望三件事：在本地服務、與他人建立連結以及發展專業和領導技能的機會。</a:t>
            </a:r>
          </a:p>
          <a:p>
            <a:pPr fontAlgn="base"/>
            <a:endParaRPr lang="zh-TW" altLang="en-US" sz="1200" kern="1200" dirty="0">
              <a:solidFill>
                <a:schemeClr val="tx1"/>
              </a:solidFill>
              <a:effectLst/>
              <a:latin typeface="Arial Narrow" panose="020B0606020202030204" pitchFamily="34" charset="0"/>
            </a:endParaRPr>
          </a:p>
          <a:p>
            <a:pPr fontAlgn="base"/>
            <a:r>
              <a:rPr lang="zh-TW" altLang="en-US" sz="1200" kern="1200" dirty="0">
                <a:solidFill>
                  <a:schemeClr val="tx1"/>
                </a:solidFill>
                <a:effectLst/>
                <a:latin typeface="Arial Narrow" panose="020B0606020202030204" pitchFamily="34" charset="0"/>
              </a:rPr>
              <a:t>當我們詢問前社員離開的原因時，許多人提到“未滿足期望”。記住這一點很重要，尤其在新冠疫情大流行期間，許多社都在努力讓社員保持參與。</a:t>
            </a:r>
            <a:r>
              <a:rPr lang="en-US" altLang="zh-TW" sz="1200" kern="1200" dirty="0">
                <a:solidFill>
                  <a:schemeClr val="tx1"/>
                </a:solidFill>
                <a:effectLst/>
                <a:latin typeface="Arial Narrow" panose="020B0606020202030204" pitchFamily="34" charset="0"/>
              </a:rPr>
              <a:t>30%</a:t>
            </a:r>
            <a:r>
              <a:rPr lang="zh-TW" altLang="en-US" sz="1200" kern="1200" dirty="0">
                <a:solidFill>
                  <a:schemeClr val="tx1"/>
                </a:solidFill>
                <a:effectLst/>
                <a:latin typeface="Arial Narrow" panose="020B0606020202030204" pitchFamily="34" charset="0"/>
              </a:rPr>
              <a:t>的現有社員表示他們不滿意在社裡的體驗。</a:t>
            </a:r>
          </a:p>
          <a:p>
            <a:pPr fontAlgn="base"/>
            <a:endParaRPr lang="zh-TW" altLang="en-US" sz="1200" kern="1200" dirty="0">
              <a:solidFill>
                <a:schemeClr val="tx1"/>
              </a:solidFill>
              <a:effectLst/>
              <a:latin typeface="Arial Narrow" panose="020B0606020202030204" pitchFamily="34" charset="0"/>
            </a:endParaRPr>
          </a:p>
          <a:p>
            <a:pPr fontAlgn="base"/>
            <a:r>
              <a:rPr lang="zh-TW" altLang="en-US" sz="1200" kern="1200" dirty="0">
                <a:solidFill>
                  <a:schemeClr val="tx1"/>
                </a:solidFill>
                <a:effectLst/>
                <a:latin typeface="Arial Narrow" panose="020B0606020202030204" pitchFamily="34" charset="0"/>
              </a:rPr>
              <a:t>透過這些調查，我們還發現社員的滿意度與社員留在扶輪的比率之間的有必然的關聯。</a:t>
            </a:r>
          </a:p>
          <a:p>
            <a:pPr fontAlgn="base"/>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Helvetica"/>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Helvetica"/>
              <a:sym typeface="Arial"/>
            </a:endParaRPr>
          </a:p>
        </p:txBody>
      </p:sp>
    </p:spTree>
    <p:extLst>
      <p:ext uri="{BB962C8B-B14F-4D97-AF65-F5344CB8AC3E}">
        <p14:creationId xmlns:p14="http://schemas.microsoft.com/office/powerpoint/2010/main" val="856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4" cstate="hqprint">
            <a:extLst>
              <a:ext uri="{28A0092B-C50C-407E-A947-70E740481C1C}">
                <a14:useLocalDpi xmlns:a14="http://schemas.microsoft.com/office/drawing/2010/main" val="0"/>
              </a:ext>
            </a:extLst>
          </a:blip>
          <a:srcRect t="2738" b="37707"/>
          <a:stretch/>
        </p:blipFill>
        <p:spPr>
          <a:xfrm>
            <a:off x="-61962" y="-543105"/>
            <a:ext cx="12358255" cy="4840941"/>
          </a:xfrm>
        </p:spPr>
      </p:pic>
      <p:sp>
        <p:nvSpPr>
          <p:cNvPr id="6" name="Slide Number Placeholder 5">
            <a:extLst>
              <a:ext uri="{FF2B5EF4-FFF2-40B4-BE49-F238E27FC236}">
                <a16:creationId xmlns:a16="http://schemas.microsoft.com/office/drawing/2014/main" id="{6BA18819-234B-4658-8E2A-344560093701}"/>
              </a:ext>
            </a:extLst>
          </p:cNvPr>
          <p:cNvSpPr>
            <a:spLocks noGrp="1"/>
          </p:cNvSpPr>
          <p:nvPr>
            <p:ph type="sldNum" sz="quarter" idx="12"/>
          </p:nvPr>
        </p:nvSpPr>
        <p:spPr/>
        <p:txBody>
          <a:bodyPr/>
          <a:lstStyle/>
          <a:p>
            <a:fld id="{97A94E25-127B-4C48-AF96-44BA7B823777}" type="slidenum">
              <a:rPr lang="en-US" smtClean="0"/>
              <a:pPr/>
              <a:t>1</a:t>
            </a:fld>
            <a:endParaRPr lang="en-US" dirty="0"/>
          </a:p>
        </p:txBody>
      </p:sp>
      <p:sp>
        <p:nvSpPr>
          <p:cNvPr id="3" name="Rectangle 2"/>
          <p:cNvSpPr/>
          <p:nvPr/>
        </p:nvSpPr>
        <p:spPr>
          <a:xfrm>
            <a:off x="-83128" y="3352800"/>
            <a:ext cx="12358255" cy="35052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5">
            <a:alphaModFix/>
          </a:blip>
          <a:stretch>
            <a:fillRect/>
          </a:stretch>
        </p:blipFill>
        <p:spPr>
          <a:xfrm>
            <a:off x="9093069" y="3873075"/>
            <a:ext cx="2454908" cy="2464650"/>
          </a:xfrm>
          <a:prstGeom prst="rect">
            <a:avLst/>
          </a:prstGeom>
          <a:effectLst>
            <a:outerShdw blurRad="342900" dist="50800" dir="5400000" algn="ctr" rotWithShape="0">
              <a:srgbClr val="000000">
                <a:alpha val="46000"/>
              </a:srgbClr>
            </a:outerShdw>
          </a:effectLst>
        </p:spPr>
      </p:pic>
      <p:sp>
        <p:nvSpPr>
          <p:cNvPr id="4" name="Rectangle 3"/>
          <p:cNvSpPr/>
          <p:nvPr/>
        </p:nvSpPr>
        <p:spPr>
          <a:xfrm>
            <a:off x="563908" y="3054044"/>
            <a:ext cx="7356765" cy="1901388"/>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31" name="Subtitle 30">
            <a:extLst>
              <a:ext uri="{FF2B5EF4-FFF2-40B4-BE49-F238E27FC236}">
                <a16:creationId xmlns:a16="http://schemas.microsoft.com/office/drawing/2014/main" id="{A14DE709-48F1-4F04-9976-F59A07019D8C}"/>
              </a:ext>
            </a:extLst>
          </p:cNvPr>
          <p:cNvSpPr>
            <a:spLocks noGrp="1"/>
          </p:cNvSpPr>
          <p:nvPr>
            <p:ph type="subTitle" idx="1"/>
          </p:nvPr>
        </p:nvSpPr>
        <p:spPr>
          <a:xfrm>
            <a:off x="584199" y="5242873"/>
            <a:ext cx="11065934" cy="1094852"/>
          </a:xfrm>
        </p:spPr>
        <p:txBody>
          <a:bodyPr>
            <a:normAutofit/>
          </a:bodyPr>
          <a:lstStyle/>
          <a:p>
            <a:r>
              <a:rPr lang="zh-TW" altLang="en-US" dirty="0"/>
              <a:t>至</a:t>
            </a:r>
            <a:r>
              <a:rPr lang="en-US" altLang="zh-TW" dirty="0"/>
              <a:t>2021</a:t>
            </a:r>
            <a:r>
              <a:rPr lang="zh-TW" altLang="en-US" dirty="0"/>
              <a:t>年</a:t>
            </a:r>
            <a:r>
              <a:rPr lang="en-US" altLang="zh-TW" dirty="0"/>
              <a:t>7</a:t>
            </a:r>
            <a:r>
              <a:rPr lang="zh-TW" altLang="en-US" dirty="0"/>
              <a:t>月</a:t>
            </a:r>
            <a:r>
              <a:rPr lang="en-US" altLang="zh-TW" dirty="0"/>
              <a:t>1</a:t>
            </a:r>
            <a:r>
              <a:rPr lang="zh-TW" altLang="en-US" dirty="0"/>
              <a:t>日止</a:t>
            </a:r>
            <a:endParaRPr lang="en-US" altLang="zh-TW" dirty="0"/>
          </a:p>
          <a:p>
            <a:r>
              <a:rPr lang="zh-TW" altLang="en-US" dirty="0"/>
              <a:t>國際扶輪</a:t>
            </a:r>
            <a:endParaRPr lang="en-US" dirty="0"/>
          </a:p>
        </p:txBody>
      </p:sp>
      <p:sp>
        <p:nvSpPr>
          <p:cNvPr id="10" name="TextBox 9"/>
          <p:cNvSpPr txBox="1"/>
          <p:nvPr/>
        </p:nvSpPr>
        <p:spPr>
          <a:xfrm>
            <a:off x="836135" y="3233408"/>
            <a:ext cx="6812309" cy="1384995"/>
          </a:xfrm>
          <a:prstGeom prst="rect">
            <a:avLst/>
          </a:prstGeom>
          <a:noFill/>
        </p:spPr>
        <p:txBody>
          <a:bodyPr wrap="square" rtlCol="0">
            <a:spAutoFit/>
          </a:bodyPr>
          <a:lstStyle/>
          <a:p>
            <a:r>
              <a:rPr lang="zh-TW" altLang="en-US" sz="4800" b="1" dirty="0">
                <a:solidFill>
                  <a:schemeClr val="bg1"/>
                </a:solidFill>
              </a:rPr>
              <a:t>社員成長現況</a:t>
            </a:r>
            <a:endParaRPr lang="en-US" altLang="zh-TW" sz="4800" b="1" dirty="0">
              <a:solidFill>
                <a:schemeClr val="bg1"/>
              </a:solidFill>
            </a:endParaRPr>
          </a:p>
          <a:p>
            <a:r>
              <a:rPr lang="en-US" sz="3600" b="1" dirty="0">
                <a:solidFill>
                  <a:schemeClr val="bg1"/>
                </a:solidFill>
              </a:rPr>
              <a:t>THE STATE OF MEMBERSHIP</a:t>
            </a:r>
          </a:p>
        </p:txBody>
      </p:sp>
    </p:spTree>
    <p:custDataLst>
      <p:tags r:id="rId1"/>
    </p:custDataLst>
    <p:extLst>
      <p:ext uri="{BB962C8B-B14F-4D97-AF65-F5344CB8AC3E}">
        <p14:creationId xmlns:p14="http://schemas.microsoft.com/office/powerpoint/2010/main" val="28993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0" y="-26203"/>
            <a:ext cx="12192000" cy="688420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6" name="TextBox 5"/>
          <p:cNvSpPr txBox="1"/>
          <p:nvPr/>
        </p:nvSpPr>
        <p:spPr>
          <a:xfrm>
            <a:off x="434378" y="756707"/>
            <a:ext cx="5638799" cy="4339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3600" b="1" i="0" u="none" strike="noStrike" cap="none" spc="0" normalizeH="0" baseline="0" dirty="0">
                <a:ln>
                  <a:noFill/>
                </a:ln>
                <a:solidFill>
                  <a:schemeClr val="bg1"/>
                </a:solidFill>
                <a:effectLst/>
                <a:uFillTx/>
                <a:latin typeface="Arial Narrow" panose="020B0606020202030204" pitchFamily="34" charset="0"/>
                <a:ea typeface="Arial"/>
                <a:cs typeface="Arial"/>
                <a:sym typeface="Arial"/>
              </a:rPr>
              <a:t>影響社員滿意度的因素</a:t>
            </a: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a:t>
            </a:r>
          </a:p>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 </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zh-TW" altLang="en-US" sz="3600" b="1" dirty="0">
                <a:solidFill>
                  <a:srgbClr val="01B4E7"/>
                </a:solidFill>
                <a:latin typeface="Arial Narrow" panose="020B0606020202030204" pitchFamily="34" charset="0"/>
                <a:ea typeface="Arial"/>
                <a:cs typeface="Arial"/>
                <a:sym typeface="Arial"/>
              </a:rPr>
              <a:t>與社裡其他社員相處的自在感</a:t>
            </a:r>
            <a:endParaRPr lang="en-US" altLang="zh-TW" sz="3600" b="1" dirty="0">
              <a:solidFill>
                <a:srgbClr val="01B4E7"/>
              </a:solidFill>
              <a:latin typeface="Arial Narrow" panose="020B0606020202030204" pitchFamily="34" charset="0"/>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zh-TW" altLang="en-US" sz="3200" dirty="0">
                <a:solidFill>
                  <a:schemeClr val="bg1"/>
                </a:solidFill>
                <a:latin typeface="Arial Narrow" panose="020B0606020202030204" pitchFamily="34" charset="0"/>
                <a:ea typeface="Arial"/>
                <a:cs typeface="Arial"/>
                <a:sym typeface="Arial"/>
              </a:rPr>
              <a:t>社在社區裡的正向影響力</a:t>
            </a:r>
            <a:endParaRPr lang="en-US" altLang="zh-TW" sz="3200" dirty="0">
              <a:solidFill>
                <a:schemeClr val="bg1"/>
              </a:solidFill>
              <a:latin typeface="Arial Narrow" panose="020B0606020202030204" pitchFamily="34" charset="0"/>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zh-TW" altLang="en-US" sz="3200" dirty="0">
                <a:solidFill>
                  <a:schemeClr val="bg1"/>
                </a:solidFill>
                <a:latin typeface="Arial Narrow" panose="020B0606020202030204" pitchFamily="34" charset="0"/>
                <a:ea typeface="Arial"/>
                <a:cs typeface="Arial"/>
                <a:sym typeface="Arial"/>
              </a:rPr>
              <a:t>對於社的領導階層有信心</a:t>
            </a:r>
            <a:endParaRPr lang="en-US" altLang="zh-TW" sz="3200" dirty="0">
              <a:solidFill>
                <a:schemeClr val="bg1"/>
              </a:solidFill>
              <a:latin typeface="Arial Narrow" panose="020B0606020202030204" pitchFamily="34" charset="0"/>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zh-TW" altLang="en-US" sz="3200" dirty="0">
                <a:solidFill>
                  <a:schemeClr val="bg1"/>
                </a:solidFill>
                <a:latin typeface="Arial Narrow" panose="020B0606020202030204" pitchFamily="34" charset="0"/>
                <a:ea typeface="Arial"/>
                <a:cs typeface="Arial"/>
                <a:sym typeface="Arial"/>
              </a:rPr>
              <a:t>享受社的會議</a:t>
            </a:r>
            <a:endParaRPr lang="en-US" sz="3600" dirty="0">
              <a:solidFill>
                <a:schemeClr val="bg1"/>
              </a:solidFill>
              <a:latin typeface="Arial Narrow" panose="020B0606020202030204" pitchFamily="34" charset="0"/>
              <a:ea typeface="Arial"/>
              <a:cs typeface="Arial"/>
              <a:sym typeface="Arial"/>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sp>
        <p:nvSpPr>
          <p:cNvPr id="5" name="TextBox 4"/>
          <p:cNvSpPr txBox="1"/>
          <p:nvPr/>
        </p:nvSpPr>
        <p:spPr>
          <a:xfrm>
            <a:off x="6507555" y="756707"/>
            <a:ext cx="6305088" cy="3847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zh-TW" altLang="en-US" sz="3600" b="1" dirty="0">
                <a:solidFill>
                  <a:schemeClr val="bg1"/>
                </a:solidFill>
                <a:latin typeface="Arial Narrow" panose="020B0606020202030204" pitchFamily="34" charset="0"/>
                <a:ea typeface="Arial"/>
                <a:cs typeface="Arial"/>
                <a:sym typeface="Arial"/>
              </a:rPr>
              <a:t>影響社員留社率的因素</a:t>
            </a:r>
            <a:r>
              <a:rPr lang="en-US" sz="3600" b="1" dirty="0">
                <a:solidFill>
                  <a:schemeClr val="bg1"/>
                </a:solidFill>
                <a:latin typeface="Arial Narrow" panose="020B0606020202030204" pitchFamily="34" charset="0"/>
                <a:ea typeface="Arial"/>
                <a:cs typeface="Arial"/>
                <a:sym typeface="Arial"/>
              </a:rPr>
              <a:t>: </a:t>
            </a:r>
          </a:p>
          <a:p>
            <a:pPr marR="0" algn="l" defTabSz="914400" rtl="0" fontAlgn="auto" latinLnBrk="0" hangingPunct="0">
              <a:lnSpc>
                <a:spcPct val="100000"/>
              </a:lnSpc>
              <a:spcBef>
                <a:spcPts val="0"/>
              </a:spcBef>
              <a:spcAft>
                <a:spcPts val="0"/>
              </a:spcAft>
              <a:buClrTx/>
              <a:buSzTx/>
              <a:tabLst/>
            </a:pPr>
            <a:br>
              <a:rPr lang="en-US" sz="3600" b="1" dirty="0">
                <a:solidFill>
                  <a:schemeClr val="bg1"/>
                </a:solidFill>
                <a:latin typeface="Arial Narrow" panose="020B0606020202030204" pitchFamily="34" charset="0"/>
                <a:ea typeface="Arial"/>
                <a:cs typeface="Arial"/>
                <a:sym typeface="Arial"/>
              </a:rPr>
            </a:br>
            <a:r>
              <a:rPr lang="en-US" sz="3600" b="1" dirty="0">
                <a:solidFill>
                  <a:srgbClr val="01B4E7"/>
                </a:solidFill>
                <a:latin typeface="Arial Narrow" panose="020B0606020202030204" pitchFamily="34" charset="0"/>
                <a:ea typeface="Arial"/>
                <a:cs typeface="Arial"/>
                <a:sym typeface="Arial"/>
              </a:rPr>
              <a:t>1.</a:t>
            </a:r>
            <a:r>
              <a:rPr lang="zh-TW" altLang="en-US" sz="3600" b="1" dirty="0">
                <a:solidFill>
                  <a:srgbClr val="01B4E7"/>
                </a:solidFill>
                <a:latin typeface="Arial Narrow" panose="020B0606020202030204" pitchFamily="34" charset="0"/>
                <a:ea typeface="Arial"/>
                <a:cs typeface="Arial"/>
                <a:sym typeface="Arial"/>
              </a:rPr>
              <a:t>與社裡其他社員相處的自在感</a:t>
            </a:r>
            <a:endParaRPr lang="en-US" sz="3600" b="1" dirty="0">
              <a:solidFill>
                <a:srgbClr val="01B4E7"/>
              </a:solidFill>
              <a:latin typeface="Arial Narrow" panose="020B0606020202030204" pitchFamily="34" charset="0"/>
              <a:ea typeface="Arial"/>
              <a:cs typeface="Arial"/>
              <a:sym typeface="Arial"/>
            </a:endParaRPr>
          </a:p>
          <a:p>
            <a:pPr marR="0" algn="l" defTabSz="914400" rtl="0" fontAlgn="auto" latinLnBrk="0" hangingPunct="0">
              <a:lnSpc>
                <a:spcPct val="100000"/>
              </a:lnSpc>
              <a:spcBef>
                <a:spcPts val="0"/>
              </a:spcBef>
              <a:spcAft>
                <a:spcPts val="0"/>
              </a:spcAft>
              <a:buClrTx/>
              <a:buSzTx/>
              <a:tabLst/>
            </a:pPr>
            <a:r>
              <a:rPr lang="en-US" sz="3200" b="1" dirty="0">
                <a:solidFill>
                  <a:schemeClr val="bg1"/>
                </a:solidFill>
                <a:latin typeface="Arial Narrow" panose="020B0606020202030204" pitchFamily="34" charset="0"/>
                <a:ea typeface="Arial"/>
                <a:cs typeface="Arial"/>
                <a:sym typeface="Arial"/>
              </a:rPr>
              <a:t>2.</a:t>
            </a:r>
            <a:r>
              <a:rPr lang="zh-TW" altLang="en-US" sz="3200" dirty="0">
                <a:solidFill>
                  <a:schemeClr val="bg1"/>
                </a:solidFill>
                <a:latin typeface="Arial Narrow" panose="020B0606020202030204" pitchFamily="34" charset="0"/>
                <a:ea typeface="Arial"/>
                <a:cs typeface="Arial"/>
                <a:sym typeface="Arial"/>
              </a:rPr>
              <a:t>享受社的會議</a:t>
            </a:r>
          </a:p>
          <a:p>
            <a:pPr marR="0" algn="l" defTabSz="914400" rtl="0" fontAlgn="auto" latinLnBrk="0" hangingPunct="0">
              <a:lnSpc>
                <a:spcPct val="100000"/>
              </a:lnSpc>
              <a:spcBef>
                <a:spcPts val="0"/>
              </a:spcBef>
              <a:spcAft>
                <a:spcPts val="0"/>
              </a:spcAft>
              <a:buClrTx/>
              <a:buSzTx/>
              <a:tabLst/>
            </a:pPr>
            <a:endParaRPr lang="en-US" sz="3200" dirty="0">
              <a:solidFill>
                <a:schemeClr val="bg1"/>
              </a:solidFill>
              <a:latin typeface="Arial Narrow" panose="020B0606020202030204" pitchFamily="34" charset="0"/>
              <a:ea typeface="Arial"/>
              <a:cs typeface="Arial"/>
              <a:sym typeface="Arial"/>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cxnSp>
        <p:nvCxnSpPr>
          <p:cNvPr id="8" name="Straight Connector 7"/>
          <p:cNvCxnSpPr/>
          <p:nvPr/>
        </p:nvCxnSpPr>
        <p:spPr>
          <a:xfrm flipH="1" flipV="1">
            <a:off x="6073177" y="756708"/>
            <a:ext cx="22823" cy="5940085"/>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628761" y="4455268"/>
            <a:ext cx="2042807" cy="2042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372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A94E25-127B-4C48-AF96-44BA7B823777}" type="slidenum">
              <a:rPr lang="en-US" smtClean="0"/>
              <a:pPr/>
              <a:t>11</a:t>
            </a:fld>
            <a:endParaRPr lang="en-US" dirty="0"/>
          </a:p>
        </p:txBody>
      </p:sp>
      <p:sp>
        <p:nvSpPr>
          <p:cNvPr id="5" name="Text Placeholder 4"/>
          <p:cNvSpPr>
            <a:spLocks noGrp="1"/>
          </p:cNvSpPr>
          <p:nvPr>
            <p:ph type="body" sz="quarter" idx="4294967295"/>
          </p:nvPr>
        </p:nvSpPr>
        <p:spPr>
          <a:xfrm>
            <a:off x="573741" y="1905163"/>
            <a:ext cx="3234375" cy="2973079"/>
          </a:xfrm>
        </p:spPr>
        <p:txBody>
          <a:bodyPr>
            <a:normAutofit/>
          </a:bodyPr>
          <a:lstStyle/>
          <a:p>
            <a:pPr marL="0" indent="0" algn="ctr">
              <a:buNone/>
            </a:pPr>
            <a:r>
              <a:rPr lang="zh-TW" altLang="en-US" sz="3600" b="1" dirty="0">
                <a:solidFill>
                  <a:srgbClr val="58585A"/>
                </a:solidFill>
              </a:rPr>
              <a:t>多元</a:t>
            </a:r>
            <a:endParaRPr lang="en-US" altLang="zh-TW" sz="3600" b="1" dirty="0">
              <a:solidFill>
                <a:srgbClr val="58585A"/>
              </a:solidFill>
            </a:endParaRPr>
          </a:p>
          <a:p>
            <a:pPr marL="0" indent="0" algn="ctr">
              <a:buNone/>
            </a:pPr>
            <a:r>
              <a:rPr lang="zh-TW" altLang="en-US" sz="3000" dirty="0">
                <a:solidFill>
                  <a:srgbClr val="58585A"/>
                </a:solidFill>
                <a:latin typeface="Arial Narrow" panose="020B0606020202030204" pitchFamily="34" charset="0"/>
              </a:rPr>
              <a:t>歡迎</a:t>
            </a:r>
            <a:r>
              <a:rPr lang="zh-TW" altLang="en-US" sz="3000" b="1" dirty="0">
                <a:solidFill>
                  <a:srgbClr val="01B4E7"/>
                </a:solidFill>
                <a:latin typeface="Arial Narrow" panose="020B0606020202030204" pitchFamily="34" charset="0"/>
              </a:rPr>
              <a:t>各種背景、</a:t>
            </a:r>
            <a:r>
              <a:rPr lang="zh-TW" altLang="en-US" sz="3000" dirty="0">
                <a:solidFill>
                  <a:srgbClr val="58585A"/>
                </a:solidFill>
                <a:latin typeface="Arial Narrow" panose="020B0606020202030204" pitchFamily="34" charset="0"/>
              </a:rPr>
              <a:t>文化、經歷及</a:t>
            </a:r>
            <a:r>
              <a:rPr lang="zh-TW" altLang="en-US" sz="3000" b="1" dirty="0">
                <a:solidFill>
                  <a:srgbClr val="01B4E7"/>
                </a:solidFill>
                <a:latin typeface="Arial Narrow" panose="020B0606020202030204" pitchFamily="34" charset="0"/>
              </a:rPr>
              <a:t>身份</a:t>
            </a:r>
            <a:r>
              <a:rPr lang="zh-TW" altLang="en-US" sz="3000" dirty="0">
                <a:latin typeface="Arial Narrow" panose="020B0606020202030204" pitchFamily="34" charset="0"/>
              </a:rPr>
              <a:t>的人</a:t>
            </a:r>
            <a:endParaRPr lang="en-US" dirty="0"/>
          </a:p>
        </p:txBody>
      </p:sp>
      <p:sp>
        <p:nvSpPr>
          <p:cNvPr id="9" name="Text Placeholder 4"/>
          <p:cNvSpPr txBox="1">
            <a:spLocks/>
          </p:cNvSpPr>
          <p:nvPr/>
        </p:nvSpPr>
        <p:spPr>
          <a:xfrm>
            <a:off x="4346092" y="1969864"/>
            <a:ext cx="3865574" cy="3240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TW" altLang="en-US" sz="3900" b="1" dirty="0">
                <a:solidFill>
                  <a:srgbClr val="58585A"/>
                </a:solidFill>
              </a:rPr>
              <a:t>平等</a:t>
            </a:r>
            <a:endParaRPr lang="en-US" altLang="zh-TW" sz="3900" b="1" dirty="0">
              <a:solidFill>
                <a:srgbClr val="58585A"/>
              </a:solidFill>
            </a:endParaRPr>
          </a:p>
          <a:p>
            <a:pPr marL="0" indent="0" algn="ctr">
              <a:buFont typeface="Arial" panose="020B0604020202020204" pitchFamily="34" charset="0"/>
              <a:buNone/>
            </a:pPr>
            <a:r>
              <a:rPr lang="zh-TW" altLang="en-US" sz="3000" dirty="0">
                <a:solidFill>
                  <a:srgbClr val="58585A"/>
                </a:solidFill>
                <a:latin typeface="Arial Narrow" panose="020B0606020202030204" pitchFamily="34" charset="0"/>
              </a:rPr>
              <a:t>確使每個人都</a:t>
            </a:r>
            <a:r>
              <a:rPr lang="zh-TW" altLang="en-US" sz="3000" b="1" dirty="0">
                <a:solidFill>
                  <a:srgbClr val="01B4E7"/>
                </a:solidFill>
                <a:latin typeface="Arial Narrow" panose="020B0606020202030204" pitchFamily="34" charset="0"/>
              </a:rPr>
              <a:t>得到</a:t>
            </a:r>
            <a:r>
              <a:rPr lang="zh-TW" altLang="en-US" sz="3000" dirty="0">
                <a:solidFill>
                  <a:srgbClr val="58585A"/>
                </a:solidFill>
                <a:latin typeface="Arial Narrow" panose="020B0606020202030204" pitchFamily="34" charset="0"/>
              </a:rPr>
              <a:t>他們</a:t>
            </a:r>
            <a:r>
              <a:rPr lang="zh-TW" altLang="en-US" sz="3000" b="1" dirty="0">
                <a:solidFill>
                  <a:srgbClr val="01B4E7"/>
                </a:solidFill>
                <a:latin typeface="Arial Narrow" panose="020B0606020202030204" pitchFamily="34" charset="0"/>
              </a:rPr>
              <a:t>茁壯成長</a:t>
            </a:r>
            <a:r>
              <a:rPr lang="zh-TW" altLang="en-US" sz="3000" dirty="0">
                <a:latin typeface="Arial Narrow" panose="020B0606020202030204" pitchFamily="34" charset="0"/>
              </a:rPr>
              <a:t>所需的資源、機會、網絡及支持</a:t>
            </a:r>
            <a:r>
              <a:rPr lang="en-US" sz="3000" dirty="0"/>
              <a:t>	</a:t>
            </a:r>
          </a:p>
        </p:txBody>
      </p:sp>
      <p:sp>
        <p:nvSpPr>
          <p:cNvPr id="10" name="Text Placeholder 4"/>
          <p:cNvSpPr txBox="1">
            <a:spLocks/>
          </p:cNvSpPr>
          <p:nvPr/>
        </p:nvSpPr>
        <p:spPr>
          <a:xfrm>
            <a:off x="8417903" y="1911980"/>
            <a:ext cx="3443897" cy="3371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TW" altLang="en-US" sz="3600" b="1" dirty="0">
                <a:solidFill>
                  <a:srgbClr val="58585A"/>
                </a:solidFill>
              </a:rPr>
              <a:t>包容</a:t>
            </a:r>
            <a:endParaRPr lang="en-US" altLang="zh-TW" sz="3600" b="1" dirty="0">
              <a:solidFill>
                <a:srgbClr val="58585A"/>
              </a:solidFill>
            </a:endParaRPr>
          </a:p>
          <a:p>
            <a:pPr marL="0" indent="0" algn="ctr">
              <a:buFont typeface="Arial" panose="020B0604020202020204" pitchFamily="34" charset="0"/>
              <a:buNone/>
            </a:pPr>
            <a:r>
              <a:rPr lang="zh-TW" altLang="en-US" sz="3000" dirty="0">
                <a:solidFill>
                  <a:srgbClr val="58585A"/>
                </a:solidFill>
                <a:latin typeface="Arial Narrow" panose="020B0606020202030204" pitchFamily="34" charset="0"/>
              </a:rPr>
              <a:t>創造一種文化，讓每個人都知道自己</a:t>
            </a:r>
            <a:r>
              <a:rPr lang="zh-TW" altLang="en-US" sz="3000" b="1" dirty="0">
                <a:solidFill>
                  <a:srgbClr val="01B4E7"/>
                </a:solidFill>
                <a:latin typeface="Arial Narrow" panose="020B0606020202030204" pitchFamily="34" charset="0"/>
              </a:rPr>
              <a:t>受到重視及有歸屬感</a:t>
            </a:r>
            <a:endParaRPr lang="en-US" sz="3000" b="1" dirty="0">
              <a:solidFill>
                <a:srgbClr val="01B4E7"/>
              </a:solidFill>
              <a:latin typeface="Arial Narrow" panose="020B0606020202030204" pitchFamily="34" charset="0"/>
            </a:endParaRPr>
          </a:p>
        </p:txBody>
      </p:sp>
      <p:sp>
        <p:nvSpPr>
          <p:cNvPr id="13" name="Title 7"/>
          <p:cNvSpPr txBox="1">
            <a:spLocks/>
          </p:cNvSpPr>
          <p:nvPr/>
        </p:nvSpPr>
        <p:spPr>
          <a:xfrm>
            <a:off x="-1" y="0"/>
            <a:ext cx="12192001" cy="1637275"/>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extBox 1"/>
          <p:cNvSpPr txBox="1"/>
          <p:nvPr/>
        </p:nvSpPr>
        <p:spPr>
          <a:xfrm>
            <a:off x="717176" y="399092"/>
            <a:ext cx="6920753" cy="769441"/>
          </a:xfrm>
          <a:prstGeom prst="rect">
            <a:avLst/>
          </a:prstGeom>
          <a:noFill/>
        </p:spPr>
        <p:txBody>
          <a:bodyPr wrap="square" rtlCol="0">
            <a:spAutoFit/>
          </a:bodyPr>
          <a:lstStyle/>
          <a:p>
            <a:r>
              <a:rPr lang="zh-TW" altLang="en-US" sz="4400" b="1" dirty="0">
                <a:solidFill>
                  <a:schemeClr val="bg1"/>
                </a:solidFill>
              </a:rPr>
              <a:t>探訪</a:t>
            </a:r>
            <a:r>
              <a:rPr lang="en-US" sz="4400" b="1" dirty="0">
                <a:solidFill>
                  <a:schemeClr val="bg1"/>
                </a:solidFill>
              </a:rPr>
              <a:t> ROTARY.ORG/DEI</a:t>
            </a:r>
          </a:p>
        </p:txBody>
      </p:sp>
      <p:cxnSp>
        <p:nvCxnSpPr>
          <p:cNvPr id="4" name="Straight Connector 3"/>
          <p:cNvCxnSpPr/>
          <p:nvPr/>
        </p:nvCxnSpPr>
        <p:spPr>
          <a:xfrm flipH="1">
            <a:off x="4014352" y="1905163"/>
            <a:ext cx="1" cy="3331783"/>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72578" y="1878273"/>
            <a:ext cx="1" cy="3331783"/>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0281" y="5651346"/>
            <a:ext cx="10811436" cy="523220"/>
          </a:xfrm>
          <a:prstGeom prst="rect">
            <a:avLst/>
          </a:prstGeom>
        </p:spPr>
        <p:txBody>
          <a:bodyPr wrap="square">
            <a:spAutoFit/>
          </a:bodyPr>
          <a:lstStyle/>
          <a:p>
            <a:pPr algn="ctr"/>
            <a:r>
              <a:rPr lang="zh-TW" altLang="en-US" sz="2800" i="1" dirty="0">
                <a:solidFill>
                  <a:srgbClr val="6F6F6F"/>
                </a:solidFill>
                <a:latin typeface="Arial Narrow" panose="020B0606020202030204" pitchFamily="34" charset="0"/>
              </a:rPr>
              <a:t>我們承諾對我們的 </a:t>
            </a:r>
            <a:r>
              <a:rPr lang="en-US" altLang="zh-TW" sz="2800" i="1" dirty="0">
                <a:solidFill>
                  <a:srgbClr val="6F6F6F"/>
                </a:solidFill>
                <a:latin typeface="Arial Narrow" panose="020B0606020202030204" pitchFamily="34" charset="0"/>
              </a:rPr>
              <a:t>DEI </a:t>
            </a:r>
            <a:r>
              <a:rPr lang="zh-TW" altLang="en-US" sz="2800" i="1" dirty="0">
                <a:solidFill>
                  <a:srgbClr val="6F6F6F"/>
                </a:solidFill>
                <a:latin typeface="Arial Narrow" panose="020B0606020202030204" pitchFamily="34" charset="0"/>
              </a:rPr>
              <a:t>之旅保持誠實和透明，並繼續學習和改進。</a:t>
            </a:r>
            <a:endParaRPr lang="en-US" sz="2800" i="1"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5447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9" name="Title 7"/>
          <p:cNvSpPr txBox="1">
            <a:spLocks/>
          </p:cNvSpPr>
          <p:nvPr/>
        </p:nvSpPr>
        <p:spPr>
          <a:xfrm>
            <a:off x="0" y="-286940"/>
            <a:ext cx="8811491" cy="7144939"/>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19361" y="3142061"/>
            <a:ext cx="5879822"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zh-TW" altLang="en-US" sz="3000" dirty="0">
                <a:latin typeface="Arial Narrow" panose="020B0606020202030204" pitchFamily="34" charset="0"/>
              </a:rPr>
              <a:t>有良好扶輪體驗的社員較有可能留在扶輪。 反過來，他們也為他人創造良好的扶輪體驗，因為他們的熱情具有感染力。</a:t>
            </a:r>
            <a:endParaRPr lang="en-US" sz="3000" dirty="0">
              <a:latin typeface="Arial Narrow" panose="020B0606020202030204" pitchFamily="34" charset="0"/>
            </a:endParaRP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19361" y="5910975"/>
            <a:ext cx="5071636" cy="2861763"/>
          </a:xfrm>
        </p:spPr>
        <p:txBody>
          <a:bodyPr>
            <a:noAutofit/>
          </a:bodyPr>
          <a:lstStyle/>
          <a:p>
            <a:pPr>
              <a:lnSpc>
                <a:spcPct val="100000"/>
              </a:lnSpc>
            </a:pPr>
            <a:r>
              <a:rPr lang="en" sz="2800" b="1" dirty="0">
                <a:solidFill>
                  <a:srgbClr val="01B4E7"/>
                </a:solidFill>
              </a:rPr>
              <a:t>ROTARY.ORG/MEMBERSHIP</a:t>
            </a:r>
            <a:br>
              <a:rPr lang="en" sz="3200" b="1" dirty="0">
                <a:solidFill>
                  <a:srgbClr val="01B4E7"/>
                </a:solidFill>
              </a:rPr>
            </a:br>
            <a:endParaRPr lang="en" sz="3200" dirty="0">
              <a:solidFill>
                <a:srgbClr val="01B4E7"/>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19362" y="1185272"/>
            <a:ext cx="5271271" cy="1135062"/>
          </a:xfrm>
        </p:spPr>
        <p:txBody>
          <a:bodyPr/>
          <a:lstStyle/>
          <a:p>
            <a:pPr lvl="0"/>
            <a:r>
              <a:rPr lang="zh-TW" altLang="en-US" dirty="0"/>
              <a:t>把社員的體驗</a:t>
            </a:r>
            <a:endParaRPr lang="en-US" altLang="zh-TW" dirty="0"/>
          </a:p>
          <a:p>
            <a:pPr lvl="0"/>
            <a:r>
              <a:rPr lang="zh-TW" altLang="en-US" dirty="0"/>
              <a:t>視為優先事項</a:t>
            </a:r>
            <a:endParaRPr lang="en-US" dirty="0"/>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25791" y="-98854"/>
            <a:ext cx="5179771" cy="7769656"/>
          </a:xfrm>
          <a:prstGeom prst="rect">
            <a:avLst/>
          </a:prstGeom>
        </p:spPr>
      </p:pic>
    </p:spTree>
    <p:custDataLst>
      <p:tags r:id="rId1"/>
    </p:custDataLst>
    <p:extLst>
      <p:ext uri="{BB962C8B-B14F-4D97-AF65-F5344CB8AC3E}">
        <p14:creationId xmlns:p14="http://schemas.microsoft.com/office/powerpoint/2010/main" val="103122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3410621" y="-87672"/>
            <a:ext cx="9277655" cy="6945672"/>
          </a:xfrm>
          <a:prstGeom prst="rect">
            <a:avLst/>
          </a:prstGeom>
        </p:spPr>
      </p:pic>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5875869" y="3012377"/>
            <a:ext cx="5879822"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en-US" sz="3000" dirty="0">
                <a:latin typeface="Arial Narrow" panose="020B0606020202030204" pitchFamily="34" charset="0"/>
              </a:rPr>
              <a:t>現在，我們比以往任何時候更能夠以不同的方式相互建立連結。我們為人們提供更多方式來參加我們的會議、支援他們的社區、並且在個人及專業得以成長。</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5875869" y="5969427"/>
            <a:ext cx="5071636" cy="2861763"/>
          </a:xfrm>
        </p:spPr>
        <p:txBody>
          <a:bodyPr>
            <a:noAutofit/>
          </a:bodyPr>
          <a:lstStyle/>
          <a:p>
            <a:pPr>
              <a:lnSpc>
                <a:spcPct val="100000"/>
              </a:lnSpc>
            </a:pPr>
            <a:r>
              <a:rPr lang="en" sz="2800" b="1" dirty="0">
                <a:solidFill>
                  <a:srgbClr val="01B4E7"/>
                </a:solidFill>
              </a:rPr>
              <a:t>ROTARY.ORG/FLEXIBILITY</a:t>
            </a:r>
            <a:br>
              <a:rPr lang="en" sz="3200" b="1" dirty="0">
                <a:solidFill>
                  <a:srgbClr val="01B4E7"/>
                </a:solidFill>
              </a:rPr>
            </a:br>
            <a:endParaRPr lang="en" sz="3200" dirty="0">
              <a:solidFill>
                <a:srgbClr val="01B4E7"/>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5875869" y="1364103"/>
            <a:ext cx="6257717" cy="1135062"/>
          </a:xfrm>
        </p:spPr>
        <p:txBody>
          <a:bodyPr/>
          <a:lstStyle/>
          <a:p>
            <a:pPr lvl="0"/>
            <a:r>
              <a:rPr lang="zh-TW" altLang="en-US" dirty="0"/>
              <a:t>促進參與者</a:t>
            </a:r>
            <a:endParaRPr lang="en-US" altLang="zh-TW" dirty="0"/>
          </a:p>
          <a:p>
            <a:pPr lvl="0"/>
            <a:r>
              <a:rPr lang="zh-TW" altLang="en-US" dirty="0"/>
              <a:t>的投入</a:t>
            </a:r>
            <a:endParaRPr lang="en-US" dirty="0"/>
          </a:p>
        </p:txBody>
      </p:sp>
      <p:pic>
        <p:nvPicPr>
          <p:cNvPr id="2" name="Picture 1"/>
          <p:cNvPicPr>
            <a:picLocks noChangeAspect="1"/>
          </p:cNvPicPr>
          <p:nvPr/>
        </p:nvPicPr>
        <p:blipFill rotWithShape="1">
          <a:blip r:embed="rId5" cstate="hqprint">
            <a:extLst>
              <a:ext uri="{28A0092B-C50C-407E-A947-70E740481C1C}">
                <a14:useLocalDpi xmlns:a14="http://schemas.microsoft.com/office/drawing/2010/main" val="0"/>
              </a:ext>
            </a:extLst>
          </a:blip>
          <a:srcRect l="45933"/>
          <a:stretch/>
        </p:blipFill>
        <p:spPr>
          <a:xfrm>
            <a:off x="-558800" y="-87672"/>
            <a:ext cx="5671417" cy="6993075"/>
          </a:xfrm>
          <a:prstGeom prst="rect">
            <a:avLst/>
          </a:prstGeom>
        </p:spPr>
      </p:pic>
    </p:spTree>
    <p:custDataLst>
      <p:tags r:id="rId1"/>
    </p:custDataLst>
    <p:extLst>
      <p:ext uri="{BB962C8B-B14F-4D97-AF65-F5344CB8AC3E}">
        <p14:creationId xmlns:p14="http://schemas.microsoft.com/office/powerpoint/2010/main" val="35844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rot="5400000">
            <a:off x="4655126" y="3733799"/>
            <a:ext cx="12192000" cy="3879274"/>
          </a:xfrm>
          <a:prstGeom prst="rect">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endParaRPr lang="en-US" dirty="0">
              <a:solidFill>
                <a:srgbClr val="58585A"/>
              </a:solidFill>
            </a:endParaRP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itle 7"/>
          <p:cNvSpPr txBox="1">
            <a:spLocks/>
          </p:cNvSpPr>
          <p:nvPr/>
        </p:nvSpPr>
        <p:spPr>
          <a:xfrm>
            <a:off x="-2" y="0"/>
            <a:ext cx="8811491" cy="68580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76465" y="2162039"/>
            <a:ext cx="6441027"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en-US" sz="3000" dirty="0">
                <a:latin typeface="Arial Narrow" panose="020B0606020202030204" pitchFamily="34" charset="0"/>
              </a:rPr>
              <a:t>我們的社區裡有各種各樣的領導人，我們希望他們與扶輪建立連結。</a:t>
            </a:r>
          </a:p>
          <a:p>
            <a:r>
              <a:rPr lang="zh-TW" altLang="en-US" sz="3000" dirty="0">
                <a:latin typeface="Arial Narrow" panose="020B0606020202030204" pitchFamily="34" charset="0"/>
              </a:rPr>
              <a:t>讓我們擴展誰可以成為領導人的想法。 讓我們認識潛在的採取行動者。然後與他們討論我們所有的人如何從他們的參與中受益。</a:t>
            </a:r>
          </a:p>
          <a:p>
            <a:pPr fontAlgn="base"/>
            <a:r>
              <a:rPr lang="en-US" sz="3000" dirty="0">
                <a:latin typeface="Arial Narrow" panose="020B0606020202030204" pitchFamily="34" charset="0"/>
              </a:rPr>
              <a:t>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02300" y="5904281"/>
            <a:ext cx="6716441" cy="2861763"/>
          </a:xfrm>
        </p:spPr>
        <p:txBody>
          <a:bodyPr>
            <a:noAutofit/>
          </a:bodyPr>
          <a:lstStyle/>
          <a:p>
            <a:pPr>
              <a:lnSpc>
                <a:spcPct val="100000"/>
              </a:lnSpc>
            </a:pPr>
            <a:r>
              <a:rPr lang="en" sz="2800" b="1" dirty="0">
                <a:solidFill>
                  <a:srgbClr val="01B4E7"/>
                </a:solidFill>
              </a:rPr>
              <a:t>ROTARY.ORG/STRATEGICPLAN</a:t>
            </a:r>
            <a:br>
              <a:rPr lang="en" sz="3200" b="1" dirty="0"/>
            </a:br>
            <a:endParaRPr lang="en" sz="3200" dirty="0"/>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702300" y="298132"/>
            <a:ext cx="6253292" cy="1135062"/>
          </a:xfrm>
        </p:spPr>
        <p:txBody>
          <a:bodyPr/>
          <a:lstStyle/>
          <a:p>
            <a:r>
              <a:rPr lang="zh-TW" altLang="en-US" dirty="0"/>
              <a:t>擴展我們的觸及</a:t>
            </a:r>
            <a:endParaRPr lang="en-US" dirty="0"/>
          </a:p>
        </p:txBody>
      </p:sp>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l="28238" r="16733"/>
          <a:stretch/>
        </p:blipFill>
        <p:spPr>
          <a:xfrm>
            <a:off x="7604728" y="-183933"/>
            <a:ext cx="5955632" cy="7225865"/>
          </a:xfrm>
          <a:prstGeom prst="rect">
            <a:avLst/>
          </a:prstGeom>
        </p:spPr>
      </p:pic>
    </p:spTree>
    <p:custDataLst>
      <p:tags r:id="rId1"/>
    </p:custDataLst>
    <p:extLst>
      <p:ext uri="{BB962C8B-B14F-4D97-AF65-F5344CB8AC3E}">
        <p14:creationId xmlns:p14="http://schemas.microsoft.com/office/powerpoint/2010/main" val="4804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t="20170" b="42256"/>
          <a:stretch/>
        </p:blipFill>
        <p:spPr>
          <a:xfrm>
            <a:off x="-112616" y="-615342"/>
            <a:ext cx="12342716" cy="3102429"/>
          </a:xfrm>
          <a:prstGeom prst="rect">
            <a:avLst/>
          </a:prstGeom>
        </p:spPr>
      </p:pic>
      <p:sp>
        <p:nvSpPr>
          <p:cNvPr id="16" name="Rectangle 15"/>
          <p:cNvSpPr/>
          <p:nvPr/>
        </p:nvSpPr>
        <p:spPr>
          <a:xfrm>
            <a:off x="-112616" y="2687360"/>
            <a:ext cx="12224054" cy="41706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15</a:t>
            </a:fld>
            <a:endParaRPr lang="en-US" dirty="0"/>
          </a:p>
        </p:txBody>
      </p:sp>
      <p:sp>
        <p:nvSpPr>
          <p:cNvPr id="11" name="Rectangle 10"/>
          <p:cNvSpPr/>
          <p:nvPr/>
        </p:nvSpPr>
        <p:spPr>
          <a:xfrm>
            <a:off x="660217" y="2122140"/>
            <a:ext cx="5462991" cy="1314071"/>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9" name="Rectangle 8"/>
          <p:cNvSpPr/>
          <p:nvPr/>
        </p:nvSpPr>
        <p:spPr>
          <a:xfrm>
            <a:off x="499092" y="1895714"/>
            <a:ext cx="5395516" cy="129783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0" name="TextBox 9"/>
          <p:cNvSpPr txBox="1"/>
          <p:nvPr/>
        </p:nvSpPr>
        <p:spPr>
          <a:xfrm>
            <a:off x="872965" y="2103064"/>
            <a:ext cx="5250243" cy="830997"/>
          </a:xfrm>
          <a:prstGeom prst="rect">
            <a:avLst/>
          </a:prstGeom>
          <a:noFill/>
        </p:spPr>
        <p:txBody>
          <a:bodyPr wrap="square" rtlCol="0">
            <a:spAutoFit/>
          </a:bodyPr>
          <a:lstStyle/>
          <a:p>
            <a:r>
              <a:rPr lang="zh-TW" altLang="en-US" sz="4800" b="1" dirty="0">
                <a:solidFill>
                  <a:schemeClr val="bg1"/>
                </a:solidFill>
              </a:rPr>
              <a:t>採取行動</a:t>
            </a:r>
            <a:endParaRPr lang="en-US" sz="4800" b="1" dirty="0">
              <a:solidFill>
                <a:schemeClr val="bg1"/>
              </a:solidFill>
            </a:endParaRPr>
          </a:p>
        </p:txBody>
      </p:sp>
      <p:pic>
        <p:nvPicPr>
          <p:cNvPr id="13" name="Picture 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49197" y="3717829"/>
            <a:ext cx="1567981" cy="156798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84313" y="3763476"/>
            <a:ext cx="1888991" cy="188899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72864" y="3829927"/>
            <a:ext cx="1455883" cy="14558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28307" y="3843947"/>
            <a:ext cx="1585944" cy="1585944"/>
          </a:xfrm>
          <a:prstGeom prst="rect">
            <a:avLst/>
          </a:prstGeom>
          <a:ln>
            <a:noFill/>
          </a:ln>
          <a:effectLst>
            <a:outerShdw blurRad="292100" dist="139700" dir="2700000" algn="tl" rotWithShape="0">
              <a:srgbClr val="333333">
                <a:alpha val="65000"/>
              </a:srgbClr>
            </a:outerShdw>
          </a:effectLst>
        </p:spPr>
      </p:pic>
      <p:sp>
        <p:nvSpPr>
          <p:cNvPr id="18" name="Subtitle 52">
            <a:extLst>
              <a:ext uri="{FF2B5EF4-FFF2-40B4-BE49-F238E27FC236}">
                <a16:creationId xmlns:a16="http://schemas.microsoft.com/office/drawing/2014/main" id="{B358482D-91A1-4E7B-A8BC-6BCA29C29614}"/>
              </a:ext>
            </a:extLst>
          </p:cNvPr>
          <p:cNvSpPr txBox="1">
            <a:spLocks/>
          </p:cNvSpPr>
          <p:nvPr/>
        </p:nvSpPr>
        <p:spPr>
          <a:xfrm>
            <a:off x="6058742" y="5530027"/>
            <a:ext cx="2028511"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TW" altLang="en-US" sz="2800" b="1" dirty="0">
                <a:solidFill>
                  <a:srgbClr val="58585A"/>
                </a:solidFill>
              </a:rPr>
              <a:t>投入</a:t>
            </a:r>
            <a:endParaRPr lang="en" sz="3200" dirty="0">
              <a:solidFill>
                <a:srgbClr val="58585A"/>
              </a:solidFill>
            </a:endParaRPr>
          </a:p>
        </p:txBody>
      </p:sp>
      <p:sp>
        <p:nvSpPr>
          <p:cNvPr id="19" name="Subtitle 52">
            <a:extLst>
              <a:ext uri="{FF2B5EF4-FFF2-40B4-BE49-F238E27FC236}">
                <a16:creationId xmlns:a16="http://schemas.microsoft.com/office/drawing/2014/main" id="{B358482D-91A1-4E7B-A8BC-6BCA29C29614}"/>
              </a:ext>
            </a:extLst>
          </p:cNvPr>
          <p:cNvSpPr txBox="1">
            <a:spLocks/>
          </p:cNvSpPr>
          <p:nvPr/>
        </p:nvSpPr>
        <p:spPr>
          <a:xfrm>
            <a:off x="3332474" y="5506993"/>
            <a:ext cx="2028511"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TW" altLang="en-US" sz="2800" b="1" dirty="0">
                <a:solidFill>
                  <a:srgbClr val="58585A"/>
                </a:solidFill>
              </a:rPr>
              <a:t>詢問</a:t>
            </a:r>
            <a:endParaRPr lang="en" sz="3200" dirty="0">
              <a:solidFill>
                <a:srgbClr val="58585A"/>
              </a:solidFill>
            </a:endParaRPr>
          </a:p>
        </p:txBody>
      </p:sp>
      <p:sp>
        <p:nvSpPr>
          <p:cNvPr id="20" name="Subtitle 52">
            <a:extLst>
              <a:ext uri="{FF2B5EF4-FFF2-40B4-BE49-F238E27FC236}">
                <a16:creationId xmlns:a16="http://schemas.microsoft.com/office/drawing/2014/main" id="{B358482D-91A1-4E7B-A8BC-6BCA29C29614}"/>
              </a:ext>
            </a:extLst>
          </p:cNvPr>
          <p:cNvSpPr txBox="1">
            <a:spLocks/>
          </p:cNvSpPr>
          <p:nvPr/>
        </p:nvSpPr>
        <p:spPr>
          <a:xfrm>
            <a:off x="789508" y="5530027"/>
            <a:ext cx="2028511"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TW" altLang="en-US" sz="2800" b="1" dirty="0">
                <a:solidFill>
                  <a:srgbClr val="58585A"/>
                </a:solidFill>
              </a:rPr>
              <a:t>學習</a:t>
            </a:r>
            <a:r>
              <a:rPr lang="en" sz="2800" b="1" dirty="0">
                <a:solidFill>
                  <a:srgbClr val="58585A"/>
                </a:solidFill>
              </a:rPr>
              <a:t> </a:t>
            </a:r>
            <a:endParaRPr lang="en" sz="3200" dirty="0">
              <a:solidFill>
                <a:srgbClr val="58585A"/>
              </a:solidFill>
            </a:endParaRPr>
          </a:p>
        </p:txBody>
      </p:sp>
      <p:sp>
        <p:nvSpPr>
          <p:cNvPr id="21" name="Subtitle 52">
            <a:extLst>
              <a:ext uri="{FF2B5EF4-FFF2-40B4-BE49-F238E27FC236}">
                <a16:creationId xmlns:a16="http://schemas.microsoft.com/office/drawing/2014/main" id="{B358482D-91A1-4E7B-A8BC-6BCA29C29614}"/>
              </a:ext>
            </a:extLst>
          </p:cNvPr>
          <p:cNvSpPr txBox="1">
            <a:spLocks/>
          </p:cNvSpPr>
          <p:nvPr/>
        </p:nvSpPr>
        <p:spPr>
          <a:xfrm>
            <a:off x="8925603" y="5441606"/>
            <a:ext cx="2815167"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 sz="2800" b="1" dirty="0">
                <a:solidFill>
                  <a:srgbClr val="58585A"/>
                </a:solidFill>
              </a:rPr>
              <a:t>ROTARY.ORG/MEMBERSHIP</a:t>
            </a:r>
            <a:endParaRPr lang="en" sz="3200" dirty="0">
              <a:solidFill>
                <a:srgbClr val="58585A"/>
              </a:solidFill>
            </a:endParaRPr>
          </a:p>
        </p:txBody>
      </p:sp>
    </p:spTree>
    <p:custDataLst>
      <p:tags r:id="rId1"/>
    </p:custDataLst>
    <p:extLst>
      <p:ext uri="{BB962C8B-B14F-4D97-AF65-F5344CB8AC3E}">
        <p14:creationId xmlns:p14="http://schemas.microsoft.com/office/powerpoint/2010/main" val="297442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10" name="Subtitle 52">
            <a:extLst>
              <a:ext uri="{FF2B5EF4-FFF2-40B4-BE49-F238E27FC236}">
                <a16:creationId xmlns:a16="http://schemas.microsoft.com/office/drawing/2014/main" id="{B358482D-91A1-4E7B-A8BC-6BCA29C29614}"/>
              </a:ext>
            </a:extLst>
          </p:cNvPr>
          <p:cNvSpPr txBox="1">
            <a:spLocks/>
          </p:cNvSpPr>
          <p:nvPr/>
        </p:nvSpPr>
        <p:spPr>
          <a:xfrm>
            <a:off x="695891" y="3749215"/>
            <a:ext cx="4978400" cy="27482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dirty="0"/>
              <a:t> </a:t>
            </a:r>
          </a:p>
        </p:txBody>
      </p:sp>
      <p:pic>
        <p:nvPicPr>
          <p:cNvPr id="15" name="Picture Placeholder 14"/>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t="12500" b="4464"/>
          <a:stretch/>
        </p:blipFill>
        <p:spPr>
          <a:xfrm>
            <a:off x="0" y="-734786"/>
            <a:ext cx="12279086" cy="7592786"/>
          </a:xfrm>
        </p:spPr>
      </p:pic>
    </p:spTree>
    <p:custDataLst>
      <p:tags r:id="rId1"/>
    </p:custDataLst>
    <p:extLst>
      <p:ext uri="{BB962C8B-B14F-4D97-AF65-F5344CB8AC3E}">
        <p14:creationId xmlns:p14="http://schemas.microsoft.com/office/powerpoint/2010/main" val="35136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p:cNvPicPr>
            <a:picLocks noChangeAspect="1"/>
          </p:cNvPicPr>
          <p:nvPr/>
        </p:nvPicPr>
        <p:blipFill rotWithShape="1">
          <a:blip r:embed="rId4" cstate="print">
            <a:extLst>
              <a:ext uri="{28A0092B-C50C-407E-A947-70E740481C1C}">
                <a14:useLocalDpi xmlns:a14="http://schemas.microsoft.com/office/drawing/2010/main"/>
              </a:ext>
            </a:extLst>
          </a:blip>
          <a:srcRect l="24501"/>
          <a:stretch/>
        </p:blipFill>
        <p:spPr>
          <a:xfrm>
            <a:off x="-48126" y="0"/>
            <a:ext cx="4602422" cy="6858000"/>
          </a:xfrm>
          <a:prstGeom prst="rect">
            <a:avLst/>
          </a:prstGeom>
        </p:spPr>
      </p:pic>
      <p:sp>
        <p:nvSpPr>
          <p:cNvPr id="12" name="Rectangle 11"/>
          <p:cNvSpPr/>
          <p:nvPr/>
        </p:nvSpPr>
        <p:spPr>
          <a:xfrm>
            <a:off x="-84224" y="860559"/>
            <a:ext cx="4142509" cy="1065626"/>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16" name="Picture 15"/>
          <p:cNvPicPr>
            <a:picLocks noChangeAspect="1"/>
          </p:cNvPicPr>
          <p:nvPr/>
        </p:nvPicPr>
        <p:blipFill>
          <a:blip r:embed="rId5"/>
          <a:stretch>
            <a:fillRect/>
          </a:stretch>
        </p:blipFill>
        <p:spPr>
          <a:xfrm>
            <a:off x="4554297" y="-43836"/>
            <a:ext cx="7637703" cy="6945672"/>
          </a:xfrm>
          <a:prstGeom prst="rect">
            <a:avLst/>
          </a:prstGeom>
        </p:spPr>
      </p:pic>
      <p:sp>
        <p:nvSpPr>
          <p:cNvPr id="15" name="Text Placeholder 14"/>
          <p:cNvSpPr>
            <a:spLocks noGrp="1"/>
          </p:cNvSpPr>
          <p:nvPr>
            <p:ph type="body" sz="quarter" idx="14"/>
          </p:nvPr>
        </p:nvSpPr>
        <p:spPr>
          <a:xfrm>
            <a:off x="5290651" y="825841"/>
            <a:ext cx="4978400" cy="1135062"/>
          </a:xfrm>
          <a:ln>
            <a:gradFill>
              <a:gsLst>
                <a:gs pos="100000">
                  <a:schemeClr val="bg1"/>
                </a:gs>
                <a:gs pos="97000">
                  <a:schemeClr val="bg1">
                    <a:alpha val="0"/>
                  </a:schemeClr>
                </a:gs>
              </a:gsLst>
            </a:gradFill>
          </a:ln>
        </p:spPr>
        <p:txBody>
          <a:bodyPr/>
          <a:lstStyle/>
          <a:p>
            <a:r>
              <a:rPr lang="en-US" altLang="zh-TW" dirty="0"/>
              <a:t>140</a:t>
            </a:r>
            <a:r>
              <a:rPr lang="zh-TW" altLang="en-US" dirty="0"/>
              <a:t>萬名社員</a:t>
            </a:r>
            <a:endParaRPr lang="en-US" dirty="0"/>
          </a:p>
        </p:txBody>
      </p:sp>
      <p:sp>
        <p:nvSpPr>
          <p:cNvPr id="5" name="Slide Number Placeholder 4"/>
          <p:cNvSpPr>
            <a:spLocks noGrp="1"/>
          </p:cNvSpPr>
          <p:nvPr>
            <p:ph type="sldNum" sz="quarter" idx="15"/>
          </p:nvPr>
        </p:nvSpPr>
        <p:spPr/>
        <p:txBody>
          <a:bodyPr/>
          <a:lstStyle/>
          <a:p>
            <a:fld id="{97A94E25-127B-4C48-AF96-44BA7B823777}" type="slidenum">
              <a:rPr lang="en-US" smtClean="0"/>
              <a:pPr/>
              <a:t>2</a:t>
            </a:fld>
            <a:endParaRPr lang="en-US" dirty="0"/>
          </a:p>
        </p:txBody>
      </p:sp>
      <p:sp>
        <p:nvSpPr>
          <p:cNvPr id="8" name="Rectangle 7"/>
          <p:cNvSpPr/>
          <p:nvPr/>
        </p:nvSpPr>
        <p:spPr>
          <a:xfrm>
            <a:off x="-84224" y="643351"/>
            <a:ext cx="3906982" cy="1019193"/>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6000"/>
              <a:t>全球</a:t>
            </a:r>
            <a:endParaRPr lang="en-US" sz="6000" dirty="0"/>
          </a:p>
        </p:txBody>
      </p:sp>
      <p:sp>
        <p:nvSpPr>
          <p:cNvPr id="9" name="Subtitle 52">
            <a:extLst>
              <a:ext uri="{FF2B5EF4-FFF2-40B4-BE49-F238E27FC236}">
                <a16:creationId xmlns:a16="http://schemas.microsoft.com/office/drawing/2014/main" id="{B358482D-91A1-4E7B-A8BC-6BCA29C29614}"/>
              </a:ext>
            </a:extLst>
          </p:cNvPr>
          <p:cNvSpPr txBox="1">
            <a:spLocks/>
          </p:cNvSpPr>
          <p:nvPr/>
        </p:nvSpPr>
        <p:spPr>
          <a:xfrm>
            <a:off x="5194845" y="2786745"/>
            <a:ext cx="5263605" cy="2699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en-US" sz="3600" dirty="0">
                <a:latin typeface="Arial Narrow" panose="020B0606020202030204" pitchFamily="34" charset="0"/>
              </a:rPr>
              <a:t>一同努力下，</a:t>
            </a:r>
            <a:r>
              <a:rPr lang="en-US" altLang="zh-TW" sz="3600" b="1" dirty="0">
                <a:solidFill>
                  <a:srgbClr val="01B4E7"/>
                </a:solidFill>
                <a:latin typeface="Arial Narrow" panose="020B0606020202030204" pitchFamily="34" charset="0"/>
              </a:rPr>
              <a:t>46,000</a:t>
            </a:r>
            <a:r>
              <a:rPr lang="zh-TW" altLang="en-US" sz="3600" b="1" dirty="0">
                <a:solidFill>
                  <a:srgbClr val="01B4E7"/>
                </a:solidFill>
                <a:latin typeface="Arial Narrow" panose="020B0606020202030204" pitchFamily="34" charset="0"/>
              </a:rPr>
              <a:t>多個社超過</a:t>
            </a:r>
            <a:r>
              <a:rPr lang="en-US" altLang="zh-TW" sz="3600" b="1" dirty="0">
                <a:solidFill>
                  <a:srgbClr val="01B4E7"/>
                </a:solidFill>
                <a:latin typeface="Arial Narrow" panose="020B0606020202030204" pitchFamily="34" charset="0"/>
              </a:rPr>
              <a:t>140</a:t>
            </a:r>
            <a:r>
              <a:rPr lang="zh-TW" altLang="en-US" sz="3600" b="1" dirty="0">
                <a:solidFill>
                  <a:srgbClr val="01B4E7"/>
                </a:solidFill>
                <a:latin typeface="Arial Narrow" panose="020B0606020202030204" pitchFamily="34" charset="0"/>
              </a:rPr>
              <a:t>萬名扶輪社員和扶青社員</a:t>
            </a:r>
            <a:r>
              <a:rPr lang="zh-TW" altLang="en-US" sz="3600" dirty="0">
                <a:latin typeface="Arial Narrow" panose="020B0606020202030204" pitchFamily="34" charset="0"/>
              </a:rPr>
              <a:t>正在為全球社區帶來正向的改變。</a:t>
            </a:r>
            <a:endParaRPr lang="en-US" sz="36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02388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2924" y="-112448"/>
            <a:ext cx="12544924" cy="7039721"/>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927614" y="1655925"/>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2" name="Text Placeholder 11"/>
          <p:cNvSpPr>
            <a:spLocks noGrp="1"/>
          </p:cNvSpPr>
          <p:nvPr>
            <p:ph type="body" sz="quarter" idx="14"/>
          </p:nvPr>
        </p:nvSpPr>
        <p:spPr>
          <a:xfrm>
            <a:off x="536037" y="-112448"/>
            <a:ext cx="3675015" cy="1135062"/>
          </a:xfrm>
        </p:spPr>
        <p:txBody>
          <a:bodyPr/>
          <a:lstStyle/>
          <a:p>
            <a:r>
              <a:rPr lang="zh-TW" altLang="en-US" dirty="0"/>
              <a:t>扶輪社</a:t>
            </a:r>
            <a:endParaRPr lang="en-US"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3</a:t>
            </a:fld>
            <a:endParaRPr lang="en-US" dirty="0"/>
          </a:p>
        </p:txBody>
      </p:sp>
      <p:sp>
        <p:nvSpPr>
          <p:cNvPr id="31" name="Subtitle 9"/>
          <p:cNvSpPr txBox="1">
            <a:spLocks/>
          </p:cNvSpPr>
          <p:nvPr/>
        </p:nvSpPr>
        <p:spPr>
          <a:xfrm>
            <a:off x="2581265" y="5473185"/>
            <a:ext cx="2444160" cy="9570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24%</a:t>
            </a:r>
          </a:p>
        </p:txBody>
      </p:sp>
      <p:sp>
        <p:nvSpPr>
          <p:cNvPr id="35" name="Subtitle 9"/>
          <p:cNvSpPr txBox="1">
            <a:spLocks/>
          </p:cNvSpPr>
          <p:nvPr/>
        </p:nvSpPr>
        <p:spPr>
          <a:xfrm>
            <a:off x="8112743" y="5473185"/>
            <a:ext cx="2136602" cy="6205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52%</a:t>
            </a:r>
          </a:p>
        </p:txBody>
      </p:sp>
      <p:sp>
        <p:nvSpPr>
          <p:cNvPr id="36" name="Text Placeholder 11"/>
          <p:cNvSpPr txBox="1">
            <a:spLocks/>
          </p:cNvSpPr>
          <p:nvPr/>
        </p:nvSpPr>
        <p:spPr>
          <a:xfrm>
            <a:off x="7783238" y="-65350"/>
            <a:ext cx="3490351"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扶青社</a:t>
            </a:r>
            <a:endParaRPr lang="en-US" dirty="0"/>
          </a:p>
        </p:txBody>
      </p:sp>
      <p:sp>
        <p:nvSpPr>
          <p:cNvPr id="44" name="TextBox 43"/>
          <p:cNvSpPr txBox="1"/>
          <p:nvPr/>
        </p:nvSpPr>
        <p:spPr>
          <a:xfrm>
            <a:off x="193741" y="6415393"/>
            <a:ext cx="1783246" cy="369332"/>
          </a:xfrm>
          <a:prstGeom prst="rect">
            <a:avLst/>
          </a:prstGeom>
          <a:noFill/>
        </p:spPr>
        <p:txBody>
          <a:bodyPr wrap="square" rtlCol="0">
            <a:spAutoFit/>
          </a:bodyPr>
          <a:lstStyle/>
          <a:p>
            <a:r>
              <a:rPr lang="en-US" dirty="0">
                <a:solidFill>
                  <a:schemeClr val="bg1"/>
                </a:solidFill>
              </a:rPr>
              <a:t>2021</a:t>
            </a:r>
            <a:r>
              <a:rPr lang="zh-TW" altLang="en-US" dirty="0">
                <a:solidFill>
                  <a:schemeClr val="bg1"/>
                </a:solidFill>
              </a:rPr>
              <a:t>年</a:t>
            </a:r>
            <a:r>
              <a:rPr lang="en-US" altLang="zh-TW" dirty="0">
                <a:solidFill>
                  <a:schemeClr val="bg1"/>
                </a:solidFill>
              </a:rPr>
              <a:t>7</a:t>
            </a:r>
            <a:r>
              <a:rPr lang="zh-TW" altLang="en-US" dirty="0">
                <a:solidFill>
                  <a:schemeClr val="bg1"/>
                </a:solidFill>
              </a:rPr>
              <a:t>月</a:t>
            </a:r>
            <a:r>
              <a:rPr lang="en-US" altLang="zh-TW" dirty="0">
                <a:solidFill>
                  <a:schemeClr val="bg1"/>
                </a:solidFill>
              </a:rPr>
              <a:t>1</a:t>
            </a:r>
            <a:r>
              <a:rPr lang="zh-TW" altLang="en-US" dirty="0">
                <a:solidFill>
                  <a:schemeClr val="bg1"/>
                </a:solidFill>
              </a:rPr>
              <a:t>日</a:t>
            </a:r>
            <a:endParaRPr lang="en-US" dirty="0">
              <a:solidFill>
                <a:schemeClr val="bg1"/>
              </a:solidFill>
            </a:endParaRPr>
          </a:p>
        </p:txBody>
      </p:sp>
      <p:sp>
        <p:nvSpPr>
          <p:cNvPr id="32" name="Rectangle 31"/>
          <p:cNvSpPr/>
          <p:nvPr/>
        </p:nvSpPr>
        <p:spPr>
          <a:xfrm>
            <a:off x="4803544" y="1542699"/>
            <a:ext cx="2635119"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38" name="TextBox 37"/>
          <p:cNvSpPr txBox="1"/>
          <p:nvPr/>
        </p:nvSpPr>
        <p:spPr>
          <a:xfrm>
            <a:off x="4875233" y="1718505"/>
            <a:ext cx="2508624" cy="584775"/>
          </a:xfrm>
          <a:prstGeom prst="rect">
            <a:avLst/>
          </a:prstGeom>
          <a:noFill/>
        </p:spPr>
        <p:txBody>
          <a:bodyPr wrap="square" rtlCol="0">
            <a:spAutoFit/>
          </a:bodyPr>
          <a:lstStyle/>
          <a:p>
            <a:pPr algn="ctr"/>
            <a:r>
              <a:rPr lang="zh-TW" altLang="en-US" sz="3200" b="1" dirty="0">
                <a:solidFill>
                  <a:schemeClr val="bg1"/>
                </a:solidFill>
              </a:rPr>
              <a:t>社員人數</a:t>
            </a:r>
            <a:endParaRPr lang="en-US" sz="3200" b="1" dirty="0">
              <a:solidFill>
                <a:schemeClr val="bg1"/>
              </a:solidFill>
            </a:endParaRPr>
          </a:p>
        </p:txBody>
      </p:sp>
      <p:sp>
        <p:nvSpPr>
          <p:cNvPr id="22" name="Subtitle 9"/>
          <p:cNvSpPr txBox="1">
            <a:spLocks/>
          </p:cNvSpPr>
          <p:nvPr/>
        </p:nvSpPr>
        <p:spPr>
          <a:xfrm>
            <a:off x="757158" y="3441594"/>
            <a:ext cx="5708518" cy="845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36,614</a:t>
            </a:r>
            <a:br>
              <a:rPr lang="en-US" sz="4000" dirty="0">
                <a:latin typeface="Arial Narrow" panose="020B0606020202030204" pitchFamily="34" charset="0"/>
              </a:rPr>
            </a:br>
            <a:r>
              <a:rPr lang="zh-TW" altLang="en-US" sz="2400" dirty="0">
                <a:latin typeface="Arial Narrow" panose="020B0606020202030204" pitchFamily="34" charset="0"/>
              </a:rPr>
              <a:t>自</a:t>
            </a:r>
            <a:r>
              <a:rPr lang="en-US" altLang="zh-TW" sz="2400" dirty="0">
                <a:latin typeface="Arial Narrow" panose="020B0606020202030204" pitchFamily="34" charset="0"/>
              </a:rPr>
              <a:t>2020</a:t>
            </a:r>
            <a:r>
              <a:rPr lang="zh-TW" altLang="en-US" sz="2400" dirty="0">
                <a:latin typeface="Arial Narrow" panose="020B0606020202030204" pitchFamily="34" charset="0"/>
              </a:rPr>
              <a:t>年</a:t>
            </a:r>
            <a:r>
              <a:rPr lang="en-US" altLang="zh-TW" sz="2400" dirty="0">
                <a:latin typeface="Arial Narrow" panose="020B0606020202030204" pitchFamily="34" charset="0"/>
              </a:rPr>
              <a:t>7</a:t>
            </a:r>
            <a:r>
              <a:rPr lang="zh-TW" altLang="en-US" sz="2400" dirty="0">
                <a:latin typeface="Arial Narrow" panose="020B0606020202030204" pitchFamily="34" charset="0"/>
              </a:rPr>
              <a:t>月</a:t>
            </a:r>
            <a:r>
              <a:rPr lang="en-US" altLang="zh-TW" sz="2400" dirty="0">
                <a:latin typeface="Arial Narrow" panose="020B0606020202030204" pitchFamily="34" charset="0"/>
              </a:rPr>
              <a:t>1</a:t>
            </a:r>
            <a:r>
              <a:rPr lang="zh-TW" altLang="en-US" sz="2400" dirty="0">
                <a:latin typeface="Arial Narrow" panose="020B0606020202030204" pitchFamily="34" charset="0"/>
              </a:rPr>
              <a:t>日迄今</a:t>
            </a:r>
            <a:r>
              <a:rPr lang="en-US" sz="2800" b="1" dirty="0">
                <a:latin typeface="Arial Narrow" panose="020B0606020202030204" pitchFamily="34" charset="0"/>
              </a:rPr>
              <a:t>+455 </a:t>
            </a:r>
            <a:r>
              <a:rPr lang="en-US" sz="4000" dirty="0"/>
              <a:t>	</a:t>
            </a:r>
          </a:p>
        </p:txBody>
      </p:sp>
      <p:sp>
        <p:nvSpPr>
          <p:cNvPr id="24" name="Subtitle 9"/>
          <p:cNvSpPr txBox="1">
            <a:spLocks/>
          </p:cNvSpPr>
          <p:nvPr/>
        </p:nvSpPr>
        <p:spPr>
          <a:xfrm>
            <a:off x="7957802" y="1380558"/>
            <a:ext cx="4793721" cy="2080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220,427 </a:t>
            </a:r>
          </a:p>
          <a:p>
            <a:r>
              <a:rPr lang="zh-TW" altLang="en-US" sz="2400" b="1" dirty="0">
                <a:latin typeface="Arial Narrow" panose="020B0606020202030204" pitchFamily="34" charset="0"/>
              </a:rPr>
              <a:t>自</a:t>
            </a:r>
            <a:r>
              <a:rPr lang="en-US" altLang="zh-TW" sz="2400" b="1" dirty="0">
                <a:latin typeface="Arial Narrow" panose="020B0606020202030204" pitchFamily="34" charset="0"/>
              </a:rPr>
              <a:t>2020</a:t>
            </a:r>
            <a:r>
              <a:rPr lang="zh-TW" altLang="en-US" sz="2400" b="1" dirty="0">
                <a:latin typeface="Arial Narrow" panose="020B0606020202030204" pitchFamily="34" charset="0"/>
              </a:rPr>
              <a:t>年</a:t>
            </a:r>
            <a:r>
              <a:rPr lang="en-US" altLang="zh-TW" sz="2400" b="1" dirty="0">
                <a:latin typeface="Arial Narrow" panose="020B0606020202030204" pitchFamily="34" charset="0"/>
              </a:rPr>
              <a:t>7</a:t>
            </a:r>
            <a:r>
              <a:rPr lang="zh-TW" altLang="en-US" sz="2400" b="1" dirty="0">
                <a:latin typeface="Arial Narrow" panose="020B0606020202030204" pitchFamily="34" charset="0"/>
              </a:rPr>
              <a:t>月</a:t>
            </a:r>
            <a:r>
              <a:rPr lang="en-US" altLang="zh-TW" sz="2400" b="1" dirty="0">
                <a:latin typeface="Arial Narrow" panose="020B0606020202030204" pitchFamily="34" charset="0"/>
              </a:rPr>
              <a:t>1</a:t>
            </a:r>
            <a:r>
              <a:rPr lang="zh-TW" altLang="en-US" sz="2400" b="1" dirty="0">
                <a:latin typeface="Arial Narrow" panose="020B0606020202030204" pitchFamily="34" charset="0"/>
              </a:rPr>
              <a:t>日迄今</a:t>
            </a:r>
            <a:r>
              <a:rPr lang="en-US" altLang="zh-TW" sz="2800" b="1" dirty="0">
                <a:latin typeface="Arial Narrow" panose="020B0606020202030204" pitchFamily="34" charset="0"/>
              </a:rPr>
              <a:t>+</a:t>
            </a:r>
            <a:r>
              <a:rPr lang="en-US" sz="2800" b="1" dirty="0">
                <a:latin typeface="Arial Narrow" panose="020B0606020202030204" pitchFamily="34" charset="0"/>
              </a:rPr>
              <a:t>17,689 </a:t>
            </a:r>
            <a:r>
              <a:rPr lang="en-US" sz="2800" dirty="0">
                <a:latin typeface="Arial Narrow" panose="020B0606020202030204" pitchFamily="34" charset="0"/>
              </a:rPr>
              <a:t>	</a:t>
            </a:r>
          </a:p>
        </p:txBody>
      </p:sp>
      <p:sp>
        <p:nvSpPr>
          <p:cNvPr id="33" name="Rectangle 32"/>
          <p:cNvSpPr/>
          <p:nvPr/>
        </p:nvSpPr>
        <p:spPr>
          <a:xfrm>
            <a:off x="5000405" y="3548985"/>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25" name="Subtitle 9"/>
          <p:cNvSpPr txBox="1">
            <a:spLocks/>
          </p:cNvSpPr>
          <p:nvPr/>
        </p:nvSpPr>
        <p:spPr>
          <a:xfrm>
            <a:off x="8030593" y="3441594"/>
            <a:ext cx="4757274" cy="2792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10,310</a:t>
            </a:r>
            <a:r>
              <a:rPr lang="en-US" sz="6000" b="1" dirty="0">
                <a:latin typeface="Arial Narrow" panose="020B0606020202030204" pitchFamily="34" charset="0"/>
              </a:rPr>
              <a:t> </a:t>
            </a:r>
            <a:r>
              <a:rPr lang="en-US" sz="6000" dirty="0">
                <a:latin typeface="Arial Narrow" panose="020B0606020202030204" pitchFamily="34" charset="0"/>
              </a:rPr>
              <a:t> </a:t>
            </a:r>
          </a:p>
          <a:p>
            <a:r>
              <a:rPr lang="zh-TW" altLang="en-US" sz="2400" b="1" dirty="0">
                <a:latin typeface="Arial Narrow" panose="020B0606020202030204" pitchFamily="34" charset="0"/>
              </a:rPr>
              <a:t>自</a:t>
            </a:r>
            <a:r>
              <a:rPr lang="en-US" altLang="zh-TW" sz="2400" b="1" dirty="0">
                <a:latin typeface="Arial Narrow" panose="020B0606020202030204" pitchFamily="34" charset="0"/>
              </a:rPr>
              <a:t>2020</a:t>
            </a:r>
            <a:r>
              <a:rPr lang="zh-TW" altLang="en-US" sz="2400" b="1" dirty="0">
                <a:latin typeface="Arial Narrow" panose="020B0606020202030204" pitchFamily="34" charset="0"/>
              </a:rPr>
              <a:t>年</a:t>
            </a:r>
            <a:r>
              <a:rPr lang="en-US" altLang="zh-TW" sz="2400" b="1" dirty="0">
                <a:latin typeface="Arial Narrow" panose="020B0606020202030204" pitchFamily="34" charset="0"/>
              </a:rPr>
              <a:t>7</a:t>
            </a:r>
            <a:r>
              <a:rPr lang="zh-TW" altLang="en-US" sz="2400" b="1" dirty="0">
                <a:latin typeface="Arial Narrow" panose="020B0606020202030204" pitchFamily="34" charset="0"/>
              </a:rPr>
              <a:t>月</a:t>
            </a:r>
            <a:r>
              <a:rPr lang="en-US" altLang="zh-TW" sz="2400" b="1" dirty="0">
                <a:latin typeface="Arial Narrow" panose="020B0606020202030204" pitchFamily="34" charset="0"/>
              </a:rPr>
              <a:t>1</a:t>
            </a:r>
            <a:r>
              <a:rPr lang="zh-TW" altLang="en-US" sz="2400" b="1" dirty="0">
                <a:latin typeface="Arial Narrow" panose="020B0606020202030204" pitchFamily="34" charset="0"/>
              </a:rPr>
              <a:t>日迄今</a:t>
            </a:r>
            <a:r>
              <a:rPr lang="en-US" sz="2800" b="1" dirty="0">
                <a:latin typeface="Arial Narrow" panose="020B0606020202030204" pitchFamily="34" charset="0"/>
              </a:rPr>
              <a:t>−282 </a:t>
            </a:r>
            <a:r>
              <a:rPr lang="en-US" dirty="0"/>
              <a:t>	</a:t>
            </a:r>
          </a:p>
        </p:txBody>
      </p:sp>
      <p:sp>
        <p:nvSpPr>
          <p:cNvPr id="26" name="Subtitle 9"/>
          <p:cNvSpPr txBox="1">
            <a:spLocks/>
          </p:cNvSpPr>
          <p:nvPr/>
        </p:nvSpPr>
        <p:spPr>
          <a:xfrm>
            <a:off x="757158" y="1380558"/>
            <a:ext cx="4793721" cy="1710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1,162,763 </a:t>
            </a:r>
            <a:endParaRPr lang="en-US" sz="2800" dirty="0">
              <a:latin typeface="Arial Narrow" panose="020B0606020202030204" pitchFamily="34" charset="0"/>
            </a:endParaRPr>
          </a:p>
          <a:p>
            <a:r>
              <a:rPr lang="zh-TW" altLang="en-US" sz="2400" b="1" dirty="0">
                <a:latin typeface="Arial Narrow" panose="020B0606020202030204" pitchFamily="34" charset="0"/>
              </a:rPr>
              <a:t>自</a:t>
            </a:r>
            <a:r>
              <a:rPr lang="en-US" altLang="zh-TW" sz="2400" b="1" dirty="0">
                <a:latin typeface="Arial Narrow" panose="020B0606020202030204" pitchFamily="34" charset="0"/>
              </a:rPr>
              <a:t>2020</a:t>
            </a:r>
            <a:r>
              <a:rPr lang="zh-TW" altLang="en-US" sz="2400" b="1" dirty="0">
                <a:latin typeface="Arial Narrow" panose="020B0606020202030204" pitchFamily="34" charset="0"/>
              </a:rPr>
              <a:t>年</a:t>
            </a:r>
            <a:r>
              <a:rPr lang="en-US" altLang="zh-TW" sz="2400" b="1" dirty="0">
                <a:latin typeface="Arial Narrow" panose="020B0606020202030204" pitchFamily="34" charset="0"/>
              </a:rPr>
              <a:t>7</a:t>
            </a:r>
            <a:r>
              <a:rPr lang="zh-TW" altLang="en-US" sz="2400" b="1" dirty="0">
                <a:latin typeface="Arial Narrow" panose="020B0606020202030204" pitchFamily="34" charset="0"/>
              </a:rPr>
              <a:t>月</a:t>
            </a:r>
            <a:r>
              <a:rPr lang="en-US" altLang="zh-TW" sz="2400" b="1" dirty="0">
                <a:latin typeface="Arial Narrow" panose="020B0606020202030204" pitchFamily="34" charset="0"/>
              </a:rPr>
              <a:t>1</a:t>
            </a:r>
            <a:r>
              <a:rPr lang="zh-TW" altLang="en-US" sz="2400" b="1" dirty="0">
                <a:latin typeface="Arial Narrow" panose="020B0606020202030204" pitchFamily="34" charset="0"/>
              </a:rPr>
              <a:t>日迄今</a:t>
            </a:r>
            <a:r>
              <a:rPr lang="en-US" sz="2800" b="1" dirty="0">
                <a:latin typeface="Arial Narrow" panose="020B0606020202030204" pitchFamily="34" charset="0"/>
              </a:rPr>
              <a:t>−12,127 </a:t>
            </a:r>
            <a:r>
              <a:rPr lang="en-US" sz="2800" dirty="0">
                <a:latin typeface="Arial Narrow" panose="020B0606020202030204" pitchFamily="34" charset="0"/>
              </a:rPr>
              <a:t>	</a:t>
            </a:r>
          </a:p>
        </p:txBody>
      </p:sp>
      <p:sp>
        <p:nvSpPr>
          <p:cNvPr id="39" name="Rectangle 38"/>
          <p:cNvSpPr/>
          <p:nvPr/>
        </p:nvSpPr>
        <p:spPr>
          <a:xfrm>
            <a:off x="4887815" y="3446150"/>
            <a:ext cx="2635120"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0" dirty="0"/>
          </a:p>
        </p:txBody>
      </p:sp>
      <p:sp>
        <p:nvSpPr>
          <p:cNvPr id="15" name="Subtitle 9"/>
          <p:cNvSpPr>
            <a:spLocks noGrp="1"/>
          </p:cNvSpPr>
          <p:nvPr>
            <p:ph type="subTitle" idx="1"/>
          </p:nvPr>
        </p:nvSpPr>
        <p:spPr>
          <a:xfrm>
            <a:off x="5111982" y="3722710"/>
            <a:ext cx="2167710" cy="845468"/>
          </a:xfrm>
        </p:spPr>
        <p:txBody>
          <a:bodyPr>
            <a:normAutofit/>
          </a:bodyPr>
          <a:lstStyle/>
          <a:p>
            <a:pPr marL="0" indent="0" algn="ctr">
              <a:buNone/>
            </a:pPr>
            <a:r>
              <a:rPr lang="zh-TW" altLang="en-US" sz="3200" b="1" dirty="0"/>
              <a:t>社數</a:t>
            </a:r>
            <a:endParaRPr lang="en-US" sz="3200" b="1" dirty="0">
              <a:latin typeface="+mj-lt"/>
            </a:endParaRPr>
          </a:p>
        </p:txBody>
      </p:sp>
      <p:sp>
        <p:nvSpPr>
          <p:cNvPr id="48" name="Rectangle 47"/>
          <p:cNvSpPr/>
          <p:nvPr/>
        </p:nvSpPr>
        <p:spPr>
          <a:xfrm>
            <a:off x="5045270" y="5328718"/>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27" name="Rectangle 26"/>
          <p:cNvSpPr/>
          <p:nvPr/>
        </p:nvSpPr>
        <p:spPr>
          <a:xfrm>
            <a:off x="4923423" y="5204132"/>
            <a:ext cx="2635119"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8" name="Subtitle 9"/>
          <p:cNvSpPr txBox="1">
            <a:spLocks/>
          </p:cNvSpPr>
          <p:nvPr/>
        </p:nvSpPr>
        <p:spPr>
          <a:xfrm>
            <a:off x="5261450" y="5499756"/>
            <a:ext cx="2018242" cy="845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zh-TW" altLang="en-US" sz="3200" b="1" dirty="0"/>
              <a:t>女性</a:t>
            </a:r>
            <a:endParaRPr lang="en-US" sz="3200" b="1" dirty="0"/>
          </a:p>
        </p:txBody>
      </p:sp>
    </p:spTree>
    <p:custDataLst>
      <p:tags r:id="rId1"/>
    </p:custDataLst>
    <p:extLst>
      <p:ext uri="{BB962C8B-B14F-4D97-AF65-F5344CB8AC3E}">
        <p14:creationId xmlns:p14="http://schemas.microsoft.com/office/powerpoint/2010/main" val="360363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52924" y="-852616"/>
            <a:ext cx="12697324" cy="7779889"/>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5"/>
          </p:nvPr>
        </p:nvSpPr>
        <p:spPr/>
        <p:txBody>
          <a:bodyPr/>
          <a:lstStyle/>
          <a:p>
            <a:fld id="{97A94E25-127B-4C48-AF96-44BA7B823777}" type="slidenum">
              <a:rPr lang="en-US" smtClean="0"/>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01297857"/>
              </p:ext>
            </p:extLst>
          </p:nvPr>
        </p:nvGraphicFramePr>
        <p:xfrm>
          <a:off x="628656" y="403431"/>
          <a:ext cx="10581762" cy="6135195"/>
        </p:xfrm>
        <a:graphic>
          <a:graphicData uri="http://schemas.openxmlformats.org/drawingml/2006/table">
            <a:tbl>
              <a:tblPr firstRow="1" bandRow="1">
                <a:tableStyleId>{2D5ABB26-0587-4C30-8999-92F81FD0307C}</a:tableStyleId>
              </a:tblPr>
              <a:tblGrid>
                <a:gridCol w="5348811">
                  <a:extLst>
                    <a:ext uri="{9D8B030D-6E8A-4147-A177-3AD203B41FA5}">
                      <a16:colId xmlns:a16="http://schemas.microsoft.com/office/drawing/2014/main" val="185545318"/>
                    </a:ext>
                  </a:extLst>
                </a:gridCol>
                <a:gridCol w="3302000">
                  <a:extLst>
                    <a:ext uri="{9D8B030D-6E8A-4147-A177-3AD203B41FA5}">
                      <a16:colId xmlns:a16="http://schemas.microsoft.com/office/drawing/2014/main" val="1617194356"/>
                    </a:ext>
                  </a:extLst>
                </a:gridCol>
                <a:gridCol w="1930951">
                  <a:extLst>
                    <a:ext uri="{9D8B030D-6E8A-4147-A177-3AD203B41FA5}">
                      <a16:colId xmlns:a16="http://schemas.microsoft.com/office/drawing/2014/main" val="3121518186"/>
                    </a:ext>
                  </a:extLst>
                </a:gridCol>
              </a:tblGrid>
              <a:tr h="1052062">
                <a:tc>
                  <a:txBody>
                    <a:bodyPr/>
                    <a:lstStyle/>
                    <a:p>
                      <a:r>
                        <a:rPr lang="zh-TW" altLang="en-US" sz="2800" b="1" dirty="0">
                          <a:solidFill>
                            <a:srgbClr val="17458F"/>
                          </a:solidFill>
                          <a:latin typeface="Arial Narrow" panose="020B0606020202030204" pitchFamily="34" charset="0"/>
                        </a:rPr>
                        <a:t>區域</a:t>
                      </a:r>
                      <a:endParaRPr lang="en-US" sz="2800" b="1" dirty="0">
                        <a:solidFill>
                          <a:srgbClr val="17458F"/>
                        </a:solidFill>
                        <a:latin typeface="Arial Narrow" panose="020B0606020202030204" pitchFamily="34" charset="0"/>
                      </a:endParaRPr>
                    </a:p>
                  </a:txBody>
                  <a:tcPr anchor="b"/>
                </a:tc>
                <a:tc>
                  <a:txBody>
                    <a:bodyPr/>
                    <a:lstStyle/>
                    <a:p>
                      <a:pPr algn="ctr"/>
                      <a:r>
                        <a:rPr lang="zh-TW" altLang="en-US" sz="2800" b="1" dirty="0">
                          <a:solidFill>
                            <a:srgbClr val="17458F"/>
                          </a:solidFill>
                          <a:latin typeface="Arial Narrow" panose="020B0606020202030204" pitchFamily="34" charset="0"/>
                        </a:rPr>
                        <a:t>扶輪社社員人數佔比</a:t>
                      </a:r>
                      <a:endParaRPr lang="en-US" sz="2800" b="1" dirty="0">
                        <a:solidFill>
                          <a:srgbClr val="17458F"/>
                        </a:solidFill>
                        <a:latin typeface="Arial Narrow" panose="020B0606020202030204" pitchFamily="34" charset="0"/>
                      </a:endParaRPr>
                    </a:p>
                  </a:txBody>
                  <a:tcPr/>
                </a:tc>
                <a:tc>
                  <a:txBody>
                    <a:bodyPr/>
                    <a:lstStyle/>
                    <a:p>
                      <a:pPr algn="ctr"/>
                      <a:r>
                        <a:rPr lang="zh-TW" altLang="en-US" sz="2800" b="1" dirty="0">
                          <a:solidFill>
                            <a:srgbClr val="17458F"/>
                          </a:solidFill>
                          <a:latin typeface="Arial Narrow" panose="020B0606020202030204" pitchFamily="34" charset="0"/>
                        </a:rPr>
                        <a:t>從</a:t>
                      </a:r>
                      <a:r>
                        <a:rPr lang="en-US" sz="2800" b="1" dirty="0">
                          <a:solidFill>
                            <a:srgbClr val="17458F"/>
                          </a:solidFill>
                          <a:latin typeface="Arial Narrow" panose="020B0606020202030204" pitchFamily="34" charset="0"/>
                        </a:rPr>
                        <a:t> 2011</a:t>
                      </a:r>
                      <a:r>
                        <a:rPr lang="zh-TW" altLang="en-US" sz="2800" b="1" dirty="0">
                          <a:solidFill>
                            <a:srgbClr val="17458F"/>
                          </a:solidFill>
                          <a:latin typeface="Arial Narrow" panose="020B0606020202030204" pitchFamily="34" charset="0"/>
                        </a:rPr>
                        <a:t>迄今的變化</a:t>
                      </a:r>
                      <a:endParaRPr lang="en-US" sz="2800" b="1" dirty="0">
                        <a:solidFill>
                          <a:srgbClr val="17458F"/>
                        </a:solidFill>
                        <a:latin typeface="Arial Narrow" panose="020B0606020202030204" pitchFamily="34" charset="0"/>
                      </a:endParaRPr>
                    </a:p>
                  </a:txBody>
                  <a:tcPr anchor="b"/>
                </a:tc>
                <a:extLst>
                  <a:ext uri="{0D108BD9-81ED-4DB2-BD59-A6C34878D82A}">
                    <a16:rowId xmlns:a16="http://schemas.microsoft.com/office/drawing/2014/main" val="2770055656"/>
                  </a:ext>
                </a:extLst>
              </a:tr>
              <a:tr h="742497">
                <a:tc>
                  <a:txBody>
                    <a:bodyPr/>
                    <a:lstStyle/>
                    <a:p>
                      <a:r>
                        <a:rPr lang="zh-TW" altLang="en-US" sz="2800" dirty="0">
                          <a:solidFill>
                            <a:schemeClr val="bg1"/>
                          </a:solidFill>
                          <a:latin typeface="Arial Narrow" panose="020B0606020202030204" pitchFamily="34" charset="0"/>
                        </a:rPr>
                        <a:t>亞洲</a:t>
                      </a:r>
                      <a:endParaRPr lang="en-US" sz="28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34%</a:t>
                      </a:r>
                    </a:p>
                  </a:txBody>
                  <a:tcPr anchor="ctr"/>
                </a:tc>
                <a:tc>
                  <a:txBody>
                    <a:bodyPr/>
                    <a:lstStyle/>
                    <a:p>
                      <a:pPr algn="ctr"/>
                      <a:r>
                        <a:rPr lang="en-US" sz="3200" dirty="0">
                          <a:solidFill>
                            <a:schemeClr val="bg1"/>
                          </a:solidFill>
                          <a:latin typeface="Arial Narrow" panose="020B0606020202030204" pitchFamily="34" charset="0"/>
                        </a:rPr>
                        <a:t>+26%</a:t>
                      </a:r>
                    </a:p>
                  </a:txBody>
                  <a:tcPr anchor="ctr"/>
                </a:tc>
                <a:extLst>
                  <a:ext uri="{0D108BD9-81ED-4DB2-BD59-A6C34878D82A}">
                    <a16:rowId xmlns:a16="http://schemas.microsoft.com/office/drawing/2014/main" val="2527390881"/>
                  </a:ext>
                </a:extLst>
              </a:tr>
              <a:tr h="773658">
                <a:tc>
                  <a:txBody>
                    <a:bodyPr/>
                    <a:lstStyle/>
                    <a:p>
                      <a:r>
                        <a:rPr lang="zh-TW" altLang="en-US" sz="2800" dirty="0">
                          <a:solidFill>
                            <a:schemeClr val="bg1"/>
                          </a:solidFill>
                          <a:latin typeface="Arial Narrow" panose="020B0606020202030204" pitchFamily="34" charset="0"/>
                        </a:rPr>
                        <a:t>美國、加拿大和加勒比海區域</a:t>
                      </a:r>
                      <a:endParaRPr lang="en-US" sz="28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27%</a:t>
                      </a:r>
                    </a:p>
                  </a:txBody>
                  <a:tcPr anchor="ctr"/>
                </a:tc>
                <a:tc>
                  <a:txBody>
                    <a:bodyPr/>
                    <a:lstStyle/>
                    <a:p>
                      <a:pPr algn="ctr"/>
                      <a:r>
                        <a:rPr lang="en-US" sz="3200" b="1" dirty="0">
                          <a:solidFill>
                            <a:schemeClr val="bg1"/>
                          </a:solidFill>
                          <a:latin typeface="Arial Narrow" panose="020B0606020202030204" pitchFamily="34" charset="0"/>
                        </a:rPr>
                        <a:t>−</a:t>
                      </a:r>
                      <a:r>
                        <a:rPr lang="en-US" sz="3200" dirty="0">
                          <a:solidFill>
                            <a:schemeClr val="bg1"/>
                          </a:solidFill>
                          <a:latin typeface="Arial Narrow" panose="020B0606020202030204" pitchFamily="34" charset="0"/>
                        </a:rPr>
                        <a:t>20%</a:t>
                      </a:r>
                    </a:p>
                  </a:txBody>
                  <a:tcPr anchor="ctr"/>
                </a:tc>
                <a:extLst>
                  <a:ext uri="{0D108BD9-81ED-4DB2-BD59-A6C34878D82A}">
                    <a16:rowId xmlns:a16="http://schemas.microsoft.com/office/drawing/2014/main" val="123016065"/>
                  </a:ext>
                </a:extLst>
              </a:tr>
              <a:tr h="904733">
                <a:tc>
                  <a:txBody>
                    <a:bodyPr/>
                    <a:lstStyle/>
                    <a:p>
                      <a:r>
                        <a:rPr lang="zh-TW" altLang="en-US" sz="2800" dirty="0">
                          <a:solidFill>
                            <a:schemeClr val="bg1"/>
                          </a:solidFill>
                          <a:latin typeface="Arial Narrow" panose="020B0606020202030204" pitchFamily="34" charset="0"/>
                        </a:rPr>
                        <a:t>歐洲、非洲和中東</a:t>
                      </a:r>
                      <a:endParaRPr lang="en-US" sz="28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25%</a:t>
                      </a:r>
                    </a:p>
                  </a:txBody>
                  <a:tcPr anchor="ctr"/>
                </a:tc>
                <a:tc>
                  <a:txBody>
                    <a:bodyPr/>
                    <a:lstStyle/>
                    <a:p>
                      <a:pPr algn="ctr"/>
                      <a:r>
                        <a:rPr lang="en-US" sz="3200" dirty="0">
                          <a:solidFill>
                            <a:schemeClr val="bg1"/>
                          </a:solidFill>
                          <a:latin typeface="Arial Narrow" panose="020B0606020202030204" pitchFamily="34" charset="0"/>
                        </a:rPr>
                        <a:t>−3%</a:t>
                      </a:r>
                    </a:p>
                  </a:txBody>
                  <a:tcPr anchor="ctr"/>
                </a:tc>
                <a:extLst>
                  <a:ext uri="{0D108BD9-81ED-4DB2-BD59-A6C34878D82A}">
                    <a16:rowId xmlns:a16="http://schemas.microsoft.com/office/drawing/2014/main" val="3566085634"/>
                  </a:ext>
                </a:extLst>
              </a:tr>
              <a:tr h="729395">
                <a:tc>
                  <a:txBody>
                    <a:bodyPr/>
                    <a:lstStyle/>
                    <a:p>
                      <a:r>
                        <a:rPr lang="zh-TW" altLang="en-US" sz="2800" dirty="0">
                          <a:solidFill>
                            <a:schemeClr val="bg1"/>
                          </a:solidFill>
                          <a:latin typeface="Arial Narrow" panose="020B0606020202030204" pitchFamily="34" charset="0"/>
                        </a:rPr>
                        <a:t>拉丁美洲</a:t>
                      </a:r>
                      <a:endParaRPr lang="en-US" sz="28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8%</a:t>
                      </a:r>
                    </a:p>
                  </a:txBody>
                  <a:tcPr anchor="ctr"/>
                </a:tc>
                <a:tc>
                  <a:txBody>
                    <a:bodyPr/>
                    <a:lstStyle/>
                    <a:p>
                      <a:pPr algn="ctr"/>
                      <a:r>
                        <a:rPr lang="en-US" sz="3200" dirty="0">
                          <a:solidFill>
                            <a:schemeClr val="bg1"/>
                          </a:solidFill>
                          <a:latin typeface="Arial Narrow" panose="020B0606020202030204" pitchFamily="34" charset="0"/>
                        </a:rPr>
                        <a:t>−8%</a:t>
                      </a:r>
                    </a:p>
                  </a:txBody>
                  <a:tcPr anchor="ctr"/>
                </a:tc>
                <a:extLst>
                  <a:ext uri="{0D108BD9-81ED-4DB2-BD59-A6C34878D82A}">
                    <a16:rowId xmlns:a16="http://schemas.microsoft.com/office/drawing/2014/main" val="934034532"/>
                  </a:ext>
                </a:extLst>
              </a:tr>
              <a:tr h="804347">
                <a:tc>
                  <a:txBody>
                    <a:bodyPr/>
                    <a:lstStyle/>
                    <a:p>
                      <a:r>
                        <a:rPr lang="zh-TW" altLang="en-US" sz="2800" dirty="0">
                          <a:solidFill>
                            <a:schemeClr val="bg1"/>
                          </a:solidFill>
                          <a:latin typeface="Arial Narrow" panose="020B0606020202030204" pitchFamily="34" charset="0"/>
                        </a:rPr>
                        <a:t>英國和愛爾蘭</a:t>
                      </a:r>
                      <a:r>
                        <a:rPr lang="en-US" sz="2800" baseline="0" dirty="0">
                          <a:solidFill>
                            <a:schemeClr val="bg1"/>
                          </a:solidFill>
                          <a:latin typeface="Arial Narrow" panose="020B0606020202030204" pitchFamily="34" charset="0"/>
                        </a:rPr>
                        <a:t>(RIBI)</a:t>
                      </a:r>
                      <a:endParaRPr lang="en-US" sz="28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3%</a:t>
                      </a:r>
                    </a:p>
                  </a:txBody>
                  <a:tcPr anchor="ctr"/>
                </a:tc>
                <a:tc>
                  <a:txBody>
                    <a:bodyPr/>
                    <a:lstStyle/>
                    <a:p>
                      <a:pPr algn="ctr"/>
                      <a:r>
                        <a:rPr lang="en-US" sz="3200" dirty="0">
                          <a:solidFill>
                            <a:schemeClr val="bg1"/>
                          </a:solidFill>
                          <a:latin typeface="Arial Narrow" panose="020B0606020202030204" pitchFamily="34" charset="0"/>
                        </a:rPr>
                        <a:t>−30%</a:t>
                      </a:r>
                    </a:p>
                  </a:txBody>
                  <a:tcPr anchor="ctr"/>
                </a:tc>
                <a:extLst>
                  <a:ext uri="{0D108BD9-81ED-4DB2-BD59-A6C34878D82A}">
                    <a16:rowId xmlns:a16="http://schemas.microsoft.com/office/drawing/2014/main" val="2394216550"/>
                  </a:ext>
                </a:extLst>
              </a:tr>
              <a:tr h="1128503">
                <a:tc>
                  <a:txBody>
                    <a:bodyPr/>
                    <a:lstStyle/>
                    <a:p>
                      <a:r>
                        <a:rPr lang="zh-TW" altLang="en-US" sz="2800" dirty="0">
                          <a:solidFill>
                            <a:schemeClr val="bg1"/>
                          </a:solidFill>
                          <a:latin typeface="Arial Narrow" panose="020B0606020202030204" pitchFamily="34" charset="0"/>
                        </a:rPr>
                        <a:t>澳大利亞、紐西蘭和太平洋島嶼</a:t>
                      </a:r>
                      <a:endParaRPr lang="en-US" sz="28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3%</a:t>
                      </a:r>
                    </a:p>
                  </a:txBody>
                  <a:tcPr anchor="ctr"/>
                </a:tc>
                <a:tc>
                  <a:txBody>
                    <a:bodyPr/>
                    <a:lstStyle/>
                    <a:p>
                      <a:pPr algn="ctr"/>
                      <a:r>
                        <a:rPr lang="en-US" sz="3200" dirty="0">
                          <a:solidFill>
                            <a:schemeClr val="bg1"/>
                          </a:solidFill>
                          <a:latin typeface="Arial Narrow" panose="020B0606020202030204" pitchFamily="34" charset="0"/>
                        </a:rPr>
                        <a:t>−25%</a:t>
                      </a:r>
                    </a:p>
                  </a:txBody>
                  <a:tcPr anchor="ctr"/>
                </a:tc>
                <a:extLst>
                  <a:ext uri="{0D108BD9-81ED-4DB2-BD59-A6C34878D82A}">
                    <a16:rowId xmlns:a16="http://schemas.microsoft.com/office/drawing/2014/main" val="4049844783"/>
                  </a:ext>
                </a:extLst>
              </a:tr>
            </a:tbl>
          </a:graphicData>
        </a:graphic>
      </p:graphicFrame>
    </p:spTree>
    <p:custDataLst>
      <p:tags r:id="rId1"/>
    </p:custDataLst>
    <p:extLst>
      <p:ext uri="{BB962C8B-B14F-4D97-AF65-F5344CB8AC3E}">
        <p14:creationId xmlns:p14="http://schemas.microsoft.com/office/powerpoint/2010/main" val="101525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35736" y="0"/>
            <a:ext cx="12227736" cy="5245768"/>
          </a:xfrm>
          <a:prstGeom prst="rect">
            <a:avLst/>
          </a:prstGeom>
        </p:spPr>
      </p:pic>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19361" y="6133866"/>
            <a:ext cx="5071636" cy="2861763"/>
          </a:xfrm>
        </p:spPr>
        <p:txBody>
          <a:bodyPr>
            <a:noAutofit/>
          </a:bodyPr>
          <a:lstStyle/>
          <a:p>
            <a:pPr>
              <a:lnSpc>
                <a:spcPct val="100000"/>
              </a:lnSpc>
            </a:pPr>
            <a:r>
              <a:rPr lang="en" sz="2800" b="1" dirty="0">
                <a:solidFill>
                  <a:srgbClr val="58585A"/>
                </a:solidFill>
              </a:rPr>
              <a:t>ROTARY.ORG/START-CLUB</a:t>
            </a:r>
            <a:br>
              <a:rPr lang="en" sz="3200" b="1" dirty="0">
                <a:solidFill>
                  <a:srgbClr val="58585A"/>
                </a:solidFill>
              </a:rPr>
            </a:br>
            <a:endParaRPr lang="en" sz="3200" dirty="0">
              <a:solidFill>
                <a:srgbClr val="58585A"/>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19361" y="298132"/>
            <a:ext cx="7249292" cy="1135062"/>
          </a:xfrm>
        </p:spPr>
        <p:txBody>
          <a:bodyPr/>
          <a:lstStyle/>
          <a:p>
            <a:pPr lvl="0"/>
            <a:r>
              <a:rPr lang="zh-TW" altLang="en-US" dirty="0"/>
              <a:t>扶輪社的類型</a:t>
            </a:r>
            <a:endParaRPr lang="en-US" dirty="0"/>
          </a:p>
        </p:txBody>
      </p:sp>
      <p:sp>
        <p:nvSpPr>
          <p:cNvPr id="11" name="Rectangle 10"/>
          <p:cNvSpPr/>
          <p:nvPr/>
        </p:nvSpPr>
        <p:spPr>
          <a:xfrm>
            <a:off x="365361"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13" name="Rectangle 12"/>
          <p:cNvSpPr/>
          <p:nvPr/>
        </p:nvSpPr>
        <p:spPr>
          <a:xfrm>
            <a:off x="3401795"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3" name="TextBox 2"/>
          <p:cNvSpPr txBox="1"/>
          <p:nvPr/>
        </p:nvSpPr>
        <p:spPr>
          <a:xfrm>
            <a:off x="488731" y="2196338"/>
            <a:ext cx="2511750" cy="2123658"/>
          </a:xfrm>
          <a:prstGeom prst="rect">
            <a:avLst/>
          </a:prstGeom>
          <a:noFill/>
        </p:spPr>
        <p:txBody>
          <a:bodyPr wrap="square" rtlCol="0">
            <a:spAutoFit/>
          </a:bodyPr>
          <a:lstStyle/>
          <a:p>
            <a:r>
              <a:rPr lang="zh-TW" altLang="en-US" sz="2800" b="1" dirty="0">
                <a:solidFill>
                  <a:schemeClr val="bg1"/>
                </a:solidFill>
                <a:latin typeface="Arial Narrow" panose="020B0606020202030204" pitchFamily="34" charset="0"/>
              </a:rPr>
              <a:t>衛星社</a:t>
            </a:r>
            <a:r>
              <a:rPr lang="en-US" sz="2800" b="1" dirty="0">
                <a:solidFill>
                  <a:schemeClr val="bg1"/>
                </a:solidFill>
                <a:latin typeface="Arial Narrow" panose="020B0606020202030204" pitchFamily="34" charset="0"/>
              </a:rPr>
              <a:t>:</a:t>
            </a:r>
          </a:p>
          <a:p>
            <a:endParaRPr lang="en-US" sz="800" b="1" dirty="0">
              <a:solidFill>
                <a:schemeClr val="bg1"/>
              </a:solidFill>
              <a:latin typeface="Arial Narrow" panose="020B0606020202030204" pitchFamily="34" charset="0"/>
            </a:endParaRPr>
          </a:p>
          <a:p>
            <a:r>
              <a:rPr lang="zh-TW" altLang="en-US" sz="2400" dirty="0">
                <a:solidFill>
                  <a:schemeClr val="bg1"/>
                </a:solidFill>
                <a:latin typeface="Arial Narrow" panose="020B0606020202030204" pitchFamily="34" charset="0"/>
              </a:rPr>
              <a:t>社員在輔導社的合作下營運衛星社，但可自己選擇衛星社的架構</a:t>
            </a:r>
            <a:endParaRPr lang="en-US" sz="2400" dirty="0">
              <a:solidFill>
                <a:schemeClr val="bg1"/>
              </a:solidFill>
              <a:latin typeface="Arial Narrow" panose="020B0606020202030204" pitchFamily="34" charset="0"/>
            </a:endParaRPr>
          </a:p>
        </p:txBody>
      </p:sp>
      <p:sp>
        <p:nvSpPr>
          <p:cNvPr id="14" name="TextBox 13"/>
          <p:cNvSpPr txBox="1"/>
          <p:nvPr/>
        </p:nvSpPr>
        <p:spPr>
          <a:xfrm>
            <a:off x="3461804" y="2180572"/>
            <a:ext cx="2328728" cy="1754326"/>
          </a:xfrm>
          <a:prstGeom prst="rect">
            <a:avLst/>
          </a:prstGeom>
          <a:noFill/>
        </p:spPr>
        <p:txBody>
          <a:bodyPr wrap="square" rtlCol="0">
            <a:spAutoFit/>
          </a:bodyPr>
          <a:lstStyle/>
          <a:p>
            <a:r>
              <a:rPr lang="zh-TW" altLang="en-US" sz="2800" b="1" dirty="0">
                <a:solidFill>
                  <a:schemeClr val="bg1"/>
                </a:solidFill>
                <a:latin typeface="Arial Narrow" panose="020B0606020202030204" pitchFamily="34" charset="0"/>
              </a:rPr>
              <a:t>護照社</a:t>
            </a:r>
            <a:r>
              <a:rPr lang="en-US" sz="2800" b="1" dirty="0">
                <a:solidFill>
                  <a:schemeClr val="bg1"/>
                </a:solidFill>
                <a:latin typeface="Arial Narrow" panose="020B0606020202030204" pitchFamily="34" charset="0"/>
              </a:rPr>
              <a:t>:</a:t>
            </a:r>
          </a:p>
          <a:p>
            <a:endParaRPr lang="en-US" sz="800" b="1" dirty="0">
              <a:solidFill>
                <a:schemeClr val="bg1"/>
              </a:solidFill>
              <a:latin typeface="Arial Narrow" panose="020B0606020202030204" pitchFamily="34" charset="0"/>
            </a:endParaRPr>
          </a:p>
          <a:p>
            <a:r>
              <a:rPr lang="zh-TW" altLang="en-US" sz="2400" dirty="0">
                <a:solidFill>
                  <a:schemeClr val="bg1"/>
                </a:solidFill>
                <a:latin typeface="Arial Narrow" panose="020B0606020202030204" pitchFamily="34" charset="0"/>
              </a:rPr>
              <a:t>社員在自己的社區或世界各地出席任何社的會議</a:t>
            </a:r>
            <a:endParaRPr lang="en-US" sz="2400" dirty="0">
              <a:solidFill>
                <a:schemeClr val="bg1"/>
              </a:solidFill>
              <a:latin typeface="Arial Narrow" panose="020B0606020202030204" pitchFamily="34" charset="0"/>
            </a:endParaRPr>
          </a:p>
        </p:txBody>
      </p:sp>
      <p:sp>
        <p:nvSpPr>
          <p:cNvPr id="16" name="Rectangle 15"/>
          <p:cNvSpPr/>
          <p:nvPr/>
        </p:nvSpPr>
        <p:spPr>
          <a:xfrm>
            <a:off x="6462193"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17" name="TextBox 16"/>
          <p:cNvSpPr txBox="1"/>
          <p:nvPr/>
        </p:nvSpPr>
        <p:spPr>
          <a:xfrm>
            <a:off x="6522202" y="2180572"/>
            <a:ext cx="2328728" cy="1754326"/>
          </a:xfrm>
          <a:prstGeom prst="rect">
            <a:avLst/>
          </a:prstGeom>
          <a:noFill/>
        </p:spPr>
        <p:txBody>
          <a:bodyPr wrap="square" rtlCol="0">
            <a:spAutoFit/>
          </a:bodyPr>
          <a:lstStyle/>
          <a:p>
            <a:r>
              <a:rPr lang="zh-TW" altLang="en-US" sz="2800" b="1" dirty="0">
                <a:solidFill>
                  <a:schemeClr val="bg1"/>
                </a:solidFill>
                <a:latin typeface="Arial Narrow" panose="020B0606020202030204" pitchFamily="34" charset="0"/>
              </a:rPr>
              <a:t>企業社</a:t>
            </a:r>
            <a:r>
              <a:rPr lang="en-US" sz="2800" b="1" dirty="0">
                <a:solidFill>
                  <a:schemeClr val="bg1"/>
                </a:solidFill>
                <a:latin typeface="Arial Narrow" panose="020B0606020202030204" pitchFamily="34" charset="0"/>
              </a:rPr>
              <a:t>:</a:t>
            </a:r>
          </a:p>
          <a:p>
            <a:endParaRPr lang="en-US" sz="800" b="1" dirty="0">
              <a:solidFill>
                <a:schemeClr val="bg1"/>
              </a:solidFill>
              <a:latin typeface="Arial Narrow" panose="020B0606020202030204" pitchFamily="34" charset="0"/>
            </a:endParaRPr>
          </a:p>
          <a:p>
            <a:pPr>
              <a:defRPr/>
            </a:pPr>
            <a:r>
              <a:rPr lang="zh-TW" altLang="en-US" sz="2400" dirty="0">
                <a:solidFill>
                  <a:schemeClr val="bg1"/>
                </a:solidFill>
                <a:latin typeface="Arial Narrow" panose="020B0606020202030204" pitchFamily="34" charset="0"/>
              </a:rPr>
              <a:t>社員（或大多數社員）為同一雇主工作</a:t>
            </a:r>
            <a:endParaRPr lang="en-US" sz="2400" dirty="0">
              <a:solidFill>
                <a:schemeClr val="bg1"/>
              </a:solidFill>
              <a:latin typeface="Arial Narrow" panose="020B0606020202030204" pitchFamily="34" charset="0"/>
            </a:endParaRPr>
          </a:p>
        </p:txBody>
      </p:sp>
      <p:sp>
        <p:nvSpPr>
          <p:cNvPr id="18" name="Rectangle 17"/>
          <p:cNvSpPr/>
          <p:nvPr/>
        </p:nvSpPr>
        <p:spPr>
          <a:xfrm>
            <a:off x="9438348"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19" name="TextBox 18"/>
          <p:cNvSpPr txBox="1"/>
          <p:nvPr/>
        </p:nvSpPr>
        <p:spPr>
          <a:xfrm>
            <a:off x="9498356" y="2180572"/>
            <a:ext cx="2451905" cy="2616101"/>
          </a:xfrm>
          <a:prstGeom prst="rect">
            <a:avLst/>
          </a:prstGeom>
          <a:noFill/>
        </p:spPr>
        <p:txBody>
          <a:bodyPr wrap="square" rtlCol="0">
            <a:spAutoFit/>
          </a:bodyPr>
          <a:lstStyle/>
          <a:p>
            <a:r>
              <a:rPr lang="zh-TW" altLang="en-US" sz="2800" b="1" dirty="0">
                <a:solidFill>
                  <a:schemeClr val="bg1"/>
                </a:solidFill>
                <a:latin typeface="Arial Narrow" panose="020B0606020202030204" pitchFamily="34" charset="0"/>
              </a:rPr>
              <a:t>主題社</a:t>
            </a:r>
            <a:r>
              <a:rPr lang="en-US" sz="2800" b="1" dirty="0">
                <a:solidFill>
                  <a:schemeClr val="bg1"/>
                </a:solidFill>
                <a:latin typeface="Arial Narrow" panose="020B0606020202030204" pitchFamily="34" charset="0"/>
              </a:rPr>
              <a:t>:</a:t>
            </a:r>
          </a:p>
          <a:p>
            <a:endParaRPr lang="en-US" sz="800" b="1" dirty="0">
              <a:solidFill>
                <a:schemeClr val="bg1"/>
              </a:solidFill>
              <a:latin typeface="Arial Narrow" panose="020B0606020202030204" pitchFamily="34" charset="0"/>
            </a:endParaRPr>
          </a:p>
          <a:p>
            <a:pPr>
              <a:defRPr/>
            </a:pPr>
            <a:r>
              <a:rPr lang="zh-TW" altLang="en-US" sz="2400" dirty="0">
                <a:solidFill>
                  <a:schemeClr val="bg1"/>
                </a:solidFill>
                <a:latin typeface="Arial Narrow" panose="020B0606020202030204" pitchFamily="34" charset="0"/>
              </a:rPr>
              <a:t>社員團結起來解決一個特定的目的</a:t>
            </a:r>
            <a:endParaRPr lang="en-US" sz="2400" dirty="0">
              <a:solidFill>
                <a:schemeClr val="bg1"/>
              </a:solidFill>
              <a:latin typeface="Arial Narrow" panose="020B0606020202030204" pitchFamily="34" charset="0"/>
            </a:endParaRPr>
          </a:p>
          <a:p>
            <a:pPr>
              <a:defRPr/>
            </a:pPr>
            <a:endParaRPr lang="en-US" sz="2800" dirty="0">
              <a:solidFill>
                <a:schemeClr val="bg1"/>
              </a:solidFill>
              <a:latin typeface="Arial Narrow" panose="020B0606020202030204" pitchFamily="34" charset="0"/>
            </a:endParaRPr>
          </a:p>
          <a:p>
            <a:pPr>
              <a:defRPr/>
            </a:pPr>
            <a:r>
              <a:rPr lang="zh-TW" altLang="en-US" sz="2800" b="1" dirty="0">
                <a:solidFill>
                  <a:schemeClr val="bg1"/>
                </a:solidFill>
                <a:latin typeface="Arial Narrow" panose="020B0606020202030204" pitchFamily="34" charset="0"/>
              </a:rPr>
              <a:t>還有更多</a:t>
            </a:r>
            <a:r>
              <a:rPr lang="en-US" sz="2800" b="1" dirty="0">
                <a:solidFill>
                  <a:schemeClr val="bg1"/>
                </a:solidFill>
                <a:latin typeface="Arial Narrow" panose="020B0606020202030204" pitchFamily="34" charset="0"/>
              </a:rPr>
              <a:t>!</a:t>
            </a:r>
          </a:p>
        </p:txBody>
      </p:sp>
    </p:spTree>
    <p:custDataLst>
      <p:tags r:id="rId1"/>
    </p:custDataLst>
    <p:extLst>
      <p:ext uri="{BB962C8B-B14F-4D97-AF65-F5344CB8AC3E}">
        <p14:creationId xmlns:p14="http://schemas.microsoft.com/office/powerpoint/2010/main" val="162399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0" y="-21880"/>
            <a:ext cx="12426043" cy="6971097"/>
          </a:xfrm>
          <a:prstGeom prst="rect">
            <a:avLst/>
          </a:prstGeom>
        </p:spPr>
      </p:pic>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6</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1132582"/>
              </p:ext>
            </p:extLst>
          </p:nvPr>
        </p:nvGraphicFramePr>
        <p:xfrm>
          <a:off x="342900" y="1858922"/>
          <a:ext cx="11506200" cy="4561756"/>
        </p:xfrm>
        <a:graphic>
          <a:graphicData uri="http://schemas.openxmlformats.org/drawingml/2006/table">
            <a:tbl>
              <a:tblPr firstRow="1" bandRow="1">
                <a:tableStyleId>{9D7B26C5-4107-4FEC-AEDC-1716B250A1EF}</a:tableStyleId>
              </a:tblPr>
              <a:tblGrid>
                <a:gridCol w="5130800">
                  <a:extLst>
                    <a:ext uri="{9D8B030D-6E8A-4147-A177-3AD203B41FA5}">
                      <a16:colId xmlns:a16="http://schemas.microsoft.com/office/drawing/2014/main" val="1435102388"/>
                    </a:ext>
                  </a:extLst>
                </a:gridCol>
                <a:gridCol w="2928730">
                  <a:extLst>
                    <a:ext uri="{9D8B030D-6E8A-4147-A177-3AD203B41FA5}">
                      <a16:colId xmlns:a16="http://schemas.microsoft.com/office/drawing/2014/main" val="2255593202"/>
                    </a:ext>
                  </a:extLst>
                </a:gridCol>
                <a:gridCol w="3446670">
                  <a:extLst>
                    <a:ext uri="{9D8B030D-6E8A-4147-A177-3AD203B41FA5}">
                      <a16:colId xmlns:a16="http://schemas.microsoft.com/office/drawing/2014/main" val="2076042790"/>
                    </a:ext>
                  </a:extLst>
                </a:gridCol>
              </a:tblGrid>
              <a:tr h="1043305">
                <a:tc>
                  <a:txBody>
                    <a:bodyPr/>
                    <a:lstStyle/>
                    <a:p>
                      <a:r>
                        <a:rPr lang="zh-TW" altLang="en-US" sz="3200" dirty="0">
                          <a:solidFill>
                            <a:schemeClr val="bg1"/>
                          </a:solidFill>
                          <a:latin typeface="Arial Narrow" panose="020B0606020202030204" pitchFamily="34" charset="0"/>
                        </a:rPr>
                        <a:t>趨勢</a:t>
                      </a:r>
                      <a:r>
                        <a:rPr lang="en-US" sz="3200" baseline="0" dirty="0">
                          <a:solidFill>
                            <a:schemeClr val="bg1"/>
                          </a:solidFill>
                          <a:latin typeface="Arial Narrow" panose="020B0606020202030204" pitchFamily="34" charset="0"/>
                        </a:rPr>
                        <a:t>, </a:t>
                      </a:r>
                      <a:r>
                        <a:rPr lang="zh-TW" altLang="en-US" sz="3200" baseline="0" dirty="0">
                          <a:solidFill>
                            <a:schemeClr val="bg1"/>
                          </a:solidFill>
                          <a:latin typeface="Arial Narrow" panose="020B0606020202030204" pitchFamily="34" charset="0"/>
                        </a:rPr>
                        <a:t>至</a:t>
                      </a:r>
                      <a:r>
                        <a:rPr lang="en-US" altLang="zh-TW" sz="3200" baseline="0" dirty="0">
                          <a:solidFill>
                            <a:schemeClr val="bg1"/>
                          </a:solidFill>
                          <a:latin typeface="Arial Narrow" panose="020B0606020202030204" pitchFamily="34" charset="0"/>
                        </a:rPr>
                        <a:t>XXXX</a:t>
                      </a:r>
                      <a:r>
                        <a:rPr lang="zh-TW" altLang="en-US" sz="3200" baseline="0" dirty="0">
                          <a:solidFill>
                            <a:schemeClr val="bg1"/>
                          </a:solidFill>
                          <a:latin typeface="Arial Narrow" panose="020B0606020202030204" pitchFamily="34" charset="0"/>
                        </a:rPr>
                        <a:t>年</a:t>
                      </a:r>
                      <a:r>
                        <a:rPr lang="en-US" altLang="zh-TW" sz="3200" baseline="0" dirty="0">
                          <a:solidFill>
                            <a:schemeClr val="bg1"/>
                          </a:solidFill>
                          <a:latin typeface="Arial Narrow" panose="020B0606020202030204" pitchFamily="34" charset="0"/>
                        </a:rPr>
                        <a:t>XX</a:t>
                      </a:r>
                      <a:r>
                        <a:rPr lang="zh-TW" altLang="en-US" sz="3200" baseline="0" dirty="0">
                          <a:solidFill>
                            <a:schemeClr val="bg1"/>
                          </a:solidFill>
                          <a:latin typeface="Arial Narrow" panose="020B0606020202030204" pitchFamily="34" charset="0"/>
                        </a:rPr>
                        <a:t>月</a:t>
                      </a:r>
                      <a:r>
                        <a:rPr lang="en-US" altLang="zh-TW" sz="3200" baseline="0" dirty="0">
                          <a:solidFill>
                            <a:schemeClr val="bg1"/>
                          </a:solidFill>
                          <a:latin typeface="Arial Narrow" panose="020B0606020202030204" pitchFamily="34" charset="0"/>
                        </a:rPr>
                        <a:t>XX</a:t>
                      </a:r>
                      <a:r>
                        <a:rPr lang="zh-TW" altLang="en-US" sz="3200" baseline="0" dirty="0">
                          <a:solidFill>
                            <a:schemeClr val="bg1"/>
                          </a:solidFill>
                          <a:latin typeface="Arial Narrow" panose="020B0606020202030204" pitchFamily="34" charset="0"/>
                        </a:rPr>
                        <a:t>日止</a:t>
                      </a:r>
                      <a:endParaRPr lang="en-US" sz="3200" dirty="0">
                        <a:solidFill>
                          <a:schemeClr val="bg1"/>
                        </a:solidFill>
                        <a:latin typeface="Arial Narrow" panose="020B0606020202030204" pitchFamily="34" charset="0"/>
                      </a:endParaRPr>
                    </a:p>
                  </a:txBody>
                  <a:tcPr/>
                </a:tc>
                <a:tc>
                  <a:txBody>
                    <a:bodyPr/>
                    <a:lstStyle/>
                    <a:p>
                      <a:pPr algn="ctr"/>
                      <a:r>
                        <a:rPr lang="zh-TW" altLang="en-US" sz="3200" dirty="0">
                          <a:solidFill>
                            <a:schemeClr val="bg1"/>
                          </a:solidFill>
                          <a:latin typeface="Arial Narrow" panose="020B0606020202030204" pitchFamily="34" charset="0"/>
                        </a:rPr>
                        <a:t>地區</a:t>
                      </a:r>
                      <a:endParaRPr lang="en-US" sz="3200" dirty="0">
                        <a:solidFill>
                          <a:schemeClr val="bg1"/>
                        </a:solidFill>
                        <a:latin typeface="Arial Narrow" panose="020B0606020202030204" pitchFamily="34" charset="0"/>
                      </a:endParaRPr>
                    </a:p>
                  </a:txBody>
                  <a:tcPr/>
                </a:tc>
                <a:tc>
                  <a:txBody>
                    <a:bodyPr/>
                    <a:lstStyle/>
                    <a:p>
                      <a:pPr algn="ctr"/>
                      <a:r>
                        <a:rPr lang="zh-TW" altLang="en-US" sz="3200" dirty="0">
                          <a:solidFill>
                            <a:schemeClr val="bg1"/>
                          </a:solidFill>
                          <a:latin typeface="Arial Narrow" panose="020B0606020202030204" pitchFamily="34" charset="0"/>
                        </a:rPr>
                        <a:t>全世界</a:t>
                      </a:r>
                      <a:endParaRPr lang="en-US" sz="3200" dirty="0">
                        <a:solidFill>
                          <a:schemeClr val="bg1"/>
                        </a:solidFill>
                        <a:latin typeface="Arial Narrow" panose="020B0606020202030204" pitchFamily="34" charset="0"/>
                      </a:endParaRPr>
                    </a:p>
                  </a:txBody>
                  <a:tcPr/>
                </a:tc>
                <a:extLst>
                  <a:ext uri="{0D108BD9-81ED-4DB2-BD59-A6C34878D82A}">
                    <a16:rowId xmlns:a16="http://schemas.microsoft.com/office/drawing/2014/main" val="3147830413"/>
                  </a:ext>
                </a:extLst>
              </a:tr>
              <a:tr h="370840">
                <a:tc>
                  <a:txBody>
                    <a:bodyPr/>
                    <a:lstStyle/>
                    <a:p>
                      <a:r>
                        <a:rPr lang="zh-TW" altLang="en-US" sz="3200" dirty="0">
                          <a:solidFill>
                            <a:schemeClr val="bg1"/>
                          </a:solidFill>
                          <a:latin typeface="Arial Narrow" panose="020B0606020202030204" pitchFamily="34" charset="0"/>
                        </a:rPr>
                        <a:t>男性</a:t>
                      </a:r>
                      <a:r>
                        <a:rPr lang="en-US" sz="3200" baseline="0" dirty="0">
                          <a:solidFill>
                            <a:schemeClr val="bg1"/>
                          </a:solidFill>
                          <a:latin typeface="Arial Narrow" panose="020B0606020202030204" pitchFamily="34" charset="0"/>
                        </a:rPr>
                        <a:t>, </a:t>
                      </a:r>
                      <a:r>
                        <a:rPr lang="zh-TW" altLang="en-US" sz="3200" baseline="0" dirty="0">
                          <a:solidFill>
                            <a:schemeClr val="bg1"/>
                          </a:solidFill>
                          <a:latin typeface="Arial Narrow" panose="020B0606020202030204" pitchFamily="34" charset="0"/>
                        </a:rPr>
                        <a:t>女性</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XX</a:t>
                      </a:r>
                      <a:r>
                        <a:rPr lang="en-US" sz="3200" baseline="0" dirty="0">
                          <a:solidFill>
                            <a:schemeClr val="bg1"/>
                          </a:solidFill>
                          <a:latin typeface="Arial Narrow" panose="020B0606020202030204" pitchFamily="34" charset="0"/>
                        </a:rPr>
                        <a:t>%, XX%</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76%, 24%</a:t>
                      </a:r>
                    </a:p>
                  </a:txBody>
                  <a:tcPr/>
                </a:tc>
                <a:extLst>
                  <a:ext uri="{0D108BD9-81ED-4DB2-BD59-A6C34878D82A}">
                    <a16:rowId xmlns:a16="http://schemas.microsoft.com/office/drawing/2014/main" val="70786436"/>
                  </a:ext>
                </a:extLst>
              </a:tr>
              <a:tr h="595022">
                <a:tc>
                  <a:txBody>
                    <a:bodyPr/>
                    <a:lstStyle/>
                    <a:p>
                      <a:r>
                        <a:rPr lang="zh-TW" altLang="en-US" sz="3200" dirty="0">
                          <a:solidFill>
                            <a:schemeClr val="bg1"/>
                          </a:solidFill>
                          <a:latin typeface="Arial Narrow" panose="020B0606020202030204" pitchFamily="34" charset="0"/>
                        </a:rPr>
                        <a:t>新社員留社率</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XX</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79%</a:t>
                      </a:r>
                    </a:p>
                  </a:txBody>
                  <a:tcPr/>
                </a:tc>
                <a:extLst>
                  <a:ext uri="{0D108BD9-81ED-4DB2-BD59-A6C34878D82A}">
                    <a16:rowId xmlns:a16="http://schemas.microsoft.com/office/drawing/2014/main" val="3283442716"/>
                  </a:ext>
                </a:extLst>
              </a:tr>
              <a:tr h="580445">
                <a:tc>
                  <a:txBody>
                    <a:bodyPr/>
                    <a:lstStyle/>
                    <a:p>
                      <a:r>
                        <a:rPr lang="zh-TW" altLang="en-US" sz="3200" dirty="0">
                          <a:solidFill>
                            <a:schemeClr val="bg1"/>
                          </a:solidFill>
                          <a:latin typeface="Arial Narrow" panose="020B0606020202030204" pitchFamily="34" charset="0"/>
                        </a:rPr>
                        <a:t>既有社員留社率</a:t>
                      </a:r>
                      <a:endParaRPr lang="en-US" altLang="zh-TW"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XX</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77%</a:t>
                      </a:r>
                    </a:p>
                  </a:txBody>
                  <a:tcPr/>
                </a:tc>
                <a:extLst>
                  <a:ext uri="{0D108BD9-81ED-4DB2-BD59-A6C34878D82A}">
                    <a16:rowId xmlns:a16="http://schemas.microsoft.com/office/drawing/2014/main" val="919182166"/>
                  </a:ext>
                </a:extLst>
              </a:tr>
              <a:tr h="605624">
                <a:tc>
                  <a:txBody>
                    <a:bodyPr/>
                    <a:lstStyle/>
                    <a:p>
                      <a:r>
                        <a:rPr lang="en-US" sz="3200" dirty="0">
                          <a:solidFill>
                            <a:schemeClr val="bg1"/>
                          </a:solidFill>
                          <a:latin typeface="Arial Narrow" panose="020B0606020202030204" pitchFamily="34" charset="0"/>
                        </a:rPr>
                        <a:t>50</a:t>
                      </a:r>
                      <a:r>
                        <a:rPr lang="zh-TW" altLang="en-US" sz="3200" dirty="0">
                          <a:solidFill>
                            <a:schemeClr val="bg1"/>
                          </a:solidFill>
                          <a:latin typeface="Arial Narrow" panose="020B0606020202030204" pitchFamily="34" charset="0"/>
                        </a:rPr>
                        <a:t>歲以下社員</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XX</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16%</a:t>
                      </a:r>
                    </a:p>
                  </a:txBody>
                  <a:tcPr/>
                </a:tc>
                <a:extLst>
                  <a:ext uri="{0D108BD9-81ED-4DB2-BD59-A6C34878D82A}">
                    <a16:rowId xmlns:a16="http://schemas.microsoft.com/office/drawing/2014/main" val="782785953"/>
                  </a:ext>
                </a:extLst>
              </a:tr>
              <a:tr h="577794">
                <a:tc>
                  <a:txBody>
                    <a:bodyPr/>
                    <a:lstStyle/>
                    <a:p>
                      <a:r>
                        <a:rPr lang="en-US" altLang="zh-TW" sz="3200" dirty="0">
                          <a:solidFill>
                            <a:schemeClr val="bg1"/>
                          </a:solidFill>
                          <a:latin typeface="Arial Narrow" panose="020B0606020202030204" pitchFamily="34" charset="0"/>
                        </a:rPr>
                        <a:t>50</a:t>
                      </a:r>
                      <a:r>
                        <a:rPr lang="zh-TW" altLang="en-US" sz="3200" dirty="0">
                          <a:solidFill>
                            <a:schemeClr val="bg1"/>
                          </a:solidFill>
                          <a:latin typeface="Arial Narrow" panose="020B0606020202030204" pitchFamily="34" charset="0"/>
                        </a:rPr>
                        <a:t>歲以上社員</a:t>
                      </a:r>
                    </a:p>
                  </a:txBody>
                  <a:tcPr/>
                </a:tc>
                <a:tc>
                  <a:txBody>
                    <a:bodyPr/>
                    <a:lstStyle/>
                    <a:p>
                      <a:pPr algn="ctr"/>
                      <a:r>
                        <a:rPr lang="en-US" sz="3200" dirty="0">
                          <a:solidFill>
                            <a:schemeClr val="bg1"/>
                          </a:solidFill>
                          <a:latin typeface="Arial Narrow" panose="020B0606020202030204" pitchFamily="34" charset="0"/>
                        </a:rPr>
                        <a:t>XX</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46%</a:t>
                      </a:r>
                    </a:p>
                  </a:txBody>
                  <a:tcPr/>
                </a:tc>
                <a:extLst>
                  <a:ext uri="{0D108BD9-81ED-4DB2-BD59-A6C34878D82A}">
                    <a16:rowId xmlns:a16="http://schemas.microsoft.com/office/drawing/2014/main" val="1635851778"/>
                  </a:ext>
                </a:extLst>
              </a:tr>
              <a:tr h="370840">
                <a:tc>
                  <a:txBody>
                    <a:bodyPr/>
                    <a:lstStyle/>
                    <a:p>
                      <a:r>
                        <a:rPr lang="zh-TW" altLang="en-US" sz="3200" dirty="0">
                          <a:solidFill>
                            <a:schemeClr val="bg1"/>
                          </a:solidFill>
                          <a:latin typeface="Arial Narrow" panose="020B0606020202030204" pitchFamily="34" charset="0"/>
                        </a:rPr>
                        <a:t>未通報年齡社員</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XX</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37%</a:t>
                      </a:r>
                    </a:p>
                  </a:txBody>
                  <a:tcPr/>
                </a:tc>
                <a:extLst>
                  <a:ext uri="{0D108BD9-81ED-4DB2-BD59-A6C34878D82A}">
                    <a16:rowId xmlns:a16="http://schemas.microsoft.com/office/drawing/2014/main" val="1614401847"/>
                  </a:ext>
                </a:extLst>
              </a:tr>
            </a:tbl>
          </a:graphicData>
        </a:graphic>
      </p:graphicFrame>
      <p:sp>
        <p:nvSpPr>
          <p:cNvPr id="7" name="Rectangle 6"/>
          <p:cNvSpPr/>
          <p:nvPr/>
        </p:nvSpPr>
        <p:spPr>
          <a:xfrm>
            <a:off x="262835" y="543826"/>
            <a:ext cx="6096000" cy="701731"/>
          </a:xfrm>
          <a:prstGeom prst="rect">
            <a:avLst/>
          </a:prstGeom>
        </p:spPr>
        <p:txBody>
          <a:bodyPr>
            <a:spAutoFit/>
          </a:bodyPr>
          <a:lstStyle/>
          <a:p>
            <a:pPr lvl="0">
              <a:lnSpc>
                <a:spcPct val="90000"/>
              </a:lnSpc>
              <a:spcBef>
                <a:spcPts val="1000"/>
              </a:spcBef>
            </a:pPr>
            <a:r>
              <a:rPr lang="en-US" sz="4400" b="1" cap="all" dirty="0" err="1">
                <a:solidFill>
                  <a:prstClr val="white"/>
                </a:solidFill>
              </a:rPr>
              <a:t>xxxx</a:t>
            </a:r>
            <a:r>
              <a:rPr lang="zh-TW" altLang="en-US" sz="4400" b="1" cap="all" dirty="0">
                <a:solidFill>
                  <a:prstClr val="white"/>
                </a:solidFill>
              </a:rPr>
              <a:t>地區</a:t>
            </a:r>
            <a:r>
              <a:rPr lang="en-US" sz="4400" b="1" cap="all" dirty="0">
                <a:solidFill>
                  <a:prstClr val="white"/>
                </a:solidFill>
              </a:rPr>
              <a:t>: </a:t>
            </a:r>
          </a:p>
        </p:txBody>
      </p:sp>
      <p:sp>
        <p:nvSpPr>
          <p:cNvPr id="8" name="TextBox 7"/>
          <p:cNvSpPr txBox="1"/>
          <p:nvPr/>
        </p:nvSpPr>
        <p:spPr>
          <a:xfrm>
            <a:off x="4782932" y="521062"/>
            <a:ext cx="3379304" cy="830997"/>
          </a:xfrm>
          <a:prstGeom prst="rect">
            <a:avLst/>
          </a:prstGeom>
          <a:noFill/>
        </p:spPr>
        <p:txBody>
          <a:bodyPr wrap="square" rtlCol="0">
            <a:spAutoFit/>
          </a:bodyPr>
          <a:lstStyle/>
          <a:p>
            <a:pPr algn="ctr"/>
            <a:r>
              <a:rPr lang="zh-TW" altLang="en-US" sz="2400" dirty="0">
                <a:solidFill>
                  <a:schemeClr val="bg1"/>
                </a:solidFill>
              </a:rPr>
              <a:t>社員人數</a:t>
            </a:r>
            <a:r>
              <a:rPr lang="en-US" sz="2400" dirty="0">
                <a:solidFill>
                  <a:schemeClr val="bg1"/>
                </a:solidFill>
              </a:rPr>
              <a:t>XXXX </a:t>
            </a:r>
          </a:p>
          <a:p>
            <a:pPr algn="ctr"/>
            <a:r>
              <a:rPr lang="zh-TW" altLang="en-US" sz="2400" dirty="0">
                <a:solidFill>
                  <a:srgbClr val="01B4E7"/>
                </a:solidFill>
              </a:rPr>
              <a:t>自</a:t>
            </a:r>
            <a:r>
              <a:rPr lang="en-US" altLang="zh-TW" sz="2400" dirty="0">
                <a:solidFill>
                  <a:srgbClr val="01B4E7"/>
                </a:solidFill>
              </a:rPr>
              <a:t>2017</a:t>
            </a:r>
            <a:r>
              <a:rPr lang="zh-TW" altLang="en-US" sz="2400" dirty="0">
                <a:solidFill>
                  <a:srgbClr val="01B4E7"/>
                </a:solidFill>
              </a:rPr>
              <a:t>年</a:t>
            </a:r>
            <a:r>
              <a:rPr lang="en-US" sz="2400" dirty="0">
                <a:solidFill>
                  <a:srgbClr val="01B4E7"/>
                </a:solidFill>
              </a:rPr>
              <a:t>+/− XXX</a:t>
            </a:r>
            <a:r>
              <a:rPr lang="zh-TW" altLang="en-US" sz="2400" dirty="0">
                <a:solidFill>
                  <a:srgbClr val="01B4E7"/>
                </a:solidFill>
              </a:rPr>
              <a:t>人</a:t>
            </a:r>
            <a:endParaRPr lang="en-US" sz="2400" dirty="0">
              <a:solidFill>
                <a:srgbClr val="01B4E7"/>
              </a:solidFill>
            </a:endParaRPr>
          </a:p>
        </p:txBody>
      </p:sp>
      <p:sp>
        <p:nvSpPr>
          <p:cNvPr id="16" name="TextBox 15"/>
          <p:cNvSpPr txBox="1"/>
          <p:nvPr/>
        </p:nvSpPr>
        <p:spPr>
          <a:xfrm>
            <a:off x="8162236" y="484312"/>
            <a:ext cx="3379304" cy="830997"/>
          </a:xfrm>
          <a:prstGeom prst="rect">
            <a:avLst/>
          </a:prstGeom>
          <a:noFill/>
        </p:spPr>
        <p:txBody>
          <a:bodyPr wrap="square" rtlCol="0">
            <a:spAutoFit/>
          </a:bodyPr>
          <a:lstStyle/>
          <a:p>
            <a:pPr algn="ctr"/>
            <a:r>
              <a:rPr lang="zh-TW" altLang="en-US" sz="2400" dirty="0">
                <a:solidFill>
                  <a:schemeClr val="bg1"/>
                </a:solidFill>
              </a:rPr>
              <a:t>社數</a:t>
            </a:r>
            <a:r>
              <a:rPr lang="en-US" sz="2400" dirty="0">
                <a:solidFill>
                  <a:schemeClr val="bg1"/>
                </a:solidFill>
              </a:rPr>
              <a:t>XX </a:t>
            </a:r>
          </a:p>
          <a:p>
            <a:pPr algn="ctr"/>
            <a:r>
              <a:rPr lang="zh-TW" altLang="en-US" sz="2400" dirty="0">
                <a:solidFill>
                  <a:srgbClr val="01B4E7"/>
                </a:solidFill>
              </a:rPr>
              <a:t>自</a:t>
            </a:r>
            <a:r>
              <a:rPr lang="en-US" altLang="zh-TW" sz="2400" dirty="0">
                <a:solidFill>
                  <a:srgbClr val="01B4E7"/>
                </a:solidFill>
              </a:rPr>
              <a:t>2017</a:t>
            </a:r>
            <a:r>
              <a:rPr lang="zh-TW" altLang="en-US" sz="2400" dirty="0">
                <a:solidFill>
                  <a:srgbClr val="01B4E7"/>
                </a:solidFill>
              </a:rPr>
              <a:t>年</a:t>
            </a:r>
            <a:r>
              <a:rPr lang="en-US" sz="2400" dirty="0">
                <a:solidFill>
                  <a:srgbClr val="01B4E7"/>
                </a:solidFill>
              </a:rPr>
              <a:t>+/− XXX</a:t>
            </a:r>
            <a:r>
              <a:rPr lang="zh-TW" altLang="en-US" sz="2400" dirty="0">
                <a:solidFill>
                  <a:srgbClr val="01B4E7"/>
                </a:solidFill>
              </a:rPr>
              <a:t>社</a:t>
            </a:r>
            <a:endParaRPr lang="en-US" sz="2400" dirty="0">
              <a:solidFill>
                <a:srgbClr val="01B4E7"/>
              </a:solidFill>
            </a:endParaRPr>
          </a:p>
        </p:txBody>
      </p:sp>
    </p:spTree>
    <p:custDataLst>
      <p:tags r:id="rId1"/>
    </p:custDataLst>
    <p:extLst>
      <p:ext uri="{BB962C8B-B14F-4D97-AF65-F5344CB8AC3E}">
        <p14:creationId xmlns:p14="http://schemas.microsoft.com/office/powerpoint/2010/main" val="13263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
          <p:cNvPicPr>
            <a:picLocks noChangeAspect="1"/>
          </p:cNvPicPr>
          <p:nvPr/>
        </p:nvPicPr>
        <p:blipFill rotWithShape="1">
          <a:blip r:embed="rId4" cstate="print">
            <a:extLst>
              <a:ext uri="{28A0092B-C50C-407E-A947-70E740481C1C}">
                <a14:useLocalDpi xmlns:a14="http://schemas.microsoft.com/office/drawing/2010/main"/>
              </a:ext>
            </a:extLst>
          </a:blip>
          <a:srcRect l="-341" t="16364" r="341" b="4040"/>
          <a:stretch/>
        </p:blipFill>
        <p:spPr>
          <a:xfrm>
            <a:off x="-32054" y="0"/>
            <a:ext cx="12192000" cy="5458691"/>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pic>
      <p:sp>
        <p:nvSpPr>
          <p:cNvPr id="13" name="Rectangle 12"/>
          <p:cNvSpPr/>
          <p:nvPr/>
        </p:nvSpPr>
        <p:spPr>
          <a:xfrm>
            <a:off x="-1" y="4118517"/>
            <a:ext cx="12192001" cy="270177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7</a:t>
            </a:fld>
            <a:endParaRPr lang="en-US" dirty="0"/>
          </a:p>
        </p:txBody>
      </p:sp>
      <p:sp>
        <p:nvSpPr>
          <p:cNvPr id="11" name="Rectangle 10"/>
          <p:cNvSpPr/>
          <p:nvPr/>
        </p:nvSpPr>
        <p:spPr>
          <a:xfrm>
            <a:off x="1509309" y="3901954"/>
            <a:ext cx="9408918" cy="1136211"/>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9" name="Rectangle 8"/>
          <p:cNvSpPr/>
          <p:nvPr/>
        </p:nvSpPr>
        <p:spPr>
          <a:xfrm>
            <a:off x="1348184" y="3675528"/>
            <a:ext cx="9282328" cy="10744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0" name="TextBox 9"/>
          <p:cNvSpPr txBox="1"/>
          <p:nvPr/>
        </p:nvSpPr>
        <p:spPr>
          <a:xfrm>
            <a:off x="2507677" y="3775569"/>
            <a:ext cx="7412182" cy="830997"/>
          </a:xfrm>
          <a:prstGeom prst="rect">
            <a:avLst/>
          </a:prstGeom>
          <a:noFill/>
        </p:spPr>
        <p:txBody>
          <a:bodyPr wrap="square" rtlCol="0">
            <a:spAutoFit/>
          </a:bodyPr>
          <a:lstStyle/>
          <a:p>
            <a:r>
              <a:rPr lang="zh-TW" altLang="en-US" sz="4800" b="1" dirty="0">
                <a:solidFill>
                  <a:schemeClr val="bg1"/>
                </a:solidFill>
              </a:rPr>
              <a:t>每位扶輪社員：推薦一人</a:t>
            </a:r>
            <a:endParaRPr lang="en-US" sz="4800" b="1" dirty="0">
              <a:solidFill>
                <a:schemeClr val="bg1"/>
              </a:solidFill>
            </a:endParaRPr>
          </a:p>
        </p:txBody>
      </p:sp>
      <p:sp>
        <p:nvSpPr>
          <p:cNvPr id="12" name="Subtitle 4"/>
          <p:cNvSpPr txBox="1">
            <a:spLocks/>
          </p:cNvSpPr>
          <p:nvPr/>
        </p:nvSpPr>
        <p:spPr>
          <a:xfrm>
            <a:off x="7117977" y="6178099"/>
            <a:ext cx="8417944" cy="793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58585A"/>
                </a:solidFill>
              </a:rPr>
              <a:t>ROTARY.ORG/JOIN</a:t>
            </a:r>
          </a:p>
        </p:txBody>
      </p:sp>
      <p:sp>
        <p:nvSpPr>
          <p:cNvPr id="2" name="TextBox 1"/>
          <p:cNvSpPr txBox="1"/>
          <p:nvPr/>
        </p:nvSpPr>
        <p:spPr>
          <a:xfrm>
            <a:off x="671872" y="5108022"/>
            <a:ext cx="10848255" cy="954107"/>
          </a:xfrm>
          <a:prstGeom prst="rect">
            <a:avLst/>
          </a:prstGeom>
          <a:noFill/>
        </p:spPr>
        <p:txBody>
          <a:bodyPr wrap="square" rtlCol="0">
            <a:spAutoFit/>
          </a:bodyPr>
          <a:lstStyle/>
          <a:p>
            <a:r>
              <a:rPr lang="zh-TW" altLang="en-US" sz="2800" i="1" dirty="0">
                <a:solidFill>
                  <a:srgbClr val="58585A"/>
                </a:solidFill>
                <a:latin typeface="Arial Narrow" panose="020B0606020202030204" pitchFamily="34" charset="0"/>
              </a:rPr>
              <a:t>“朋友們：為他人而活，關心他人，服務他人，改善他人的人生，是我們過好自己的人生的最好方式。”</a:t>
            </a:r>
            <a:r>
              <a:rPr lang="en-US" sz="2800" i="1" dirty="0">
                <a:solidFill>
                  <a:srgbClr val="58585A"/>
                </a:solidFill>
                <a:latin typeface="Arial Narrow" panose="020B0606020202030204" pitchFamily="34" charset="0"/>
              </a:rPr>
              <a:t>—</a:t>
            </a:r>
            <a:r>
              <a:rPr lang="zh-TW" altLang="en-US" sz="2800" i="1" dirty="0">
                <a:solidFill>
                  <a:srgbClr val="58585A"/>
                </a:solidFill>
                <a:latin typeface="Arial Narrow" panose="020B0606020202030204" pitchFamily="34" charset="0"/>
              </a:rPr>
              <a:t>國際扶輪社長梅塔</a:t>
            </a:r>
            <a:endParaRPr lang="en-US" sz="2800" i="1" dirty="0">
              <a:solidFill>
                <a:srgbClr val="58585A"/>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7011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29097" y="0"/>
            <a:ext cx="5358384" cy="6858000"/>
          </a:xfrm>
          <a:prstGeom prst="rect">
            <a:avLst/>
          </a:prstGeom>
        </p:spPr>
      </p:pic>
      <p:pic>
        <p:nvPicPr>
          <p:cNvPr id="17" name="Picture 16"/>
          <p:cNvPicPr>
            <a:picLocks noChangeAspect="1"/>
          </p:cNvPicPr>
          <p:nvPr/>
        </p:nvPicPr>
        <p:blipFill>
          <a:blip r:embed="rId5"/>
          <a:stretch>
            <a:fillRect/>
          </a:stretch>
        </p:blipFill>
        <p:spPr>
          <a:xfrm>
            <a:off x="-35736" y="0"/>
            <a:ext cx="7965347" cy="6945672"/>
          </a:xfrm>
          <a:prstGeom prst="rect">
            <a:avLst/>
          </a:prstGeom>
        </p:spPr>
      </p:pic>
      <p:sp>
        <p:nvSpPr>
          <p:cNvPr id="14" name="Rectangle 13"/>
          <p:cNvSpPr/>
          <p:nvPr/>
        </p:nvSpPr>
        <p:spPr>
          <a:xfrm>
            <a:off x="5856242" y="5514891"/>
            <a:ext cx="3652047" cy="1078473"/>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13" name="Text Placeholder 18">
            <a:extLst>
              <a:ext uri="{FF2B5EF4-FFF2-40B4-BE49-F238E27FC236}">
                <a16:creationId xmlns:a16="http://schemas.microsoft.com/office/drawing/2014/main" id="{4CAEAA8D-A958-41E4-ABA0-771F87F1F04C}"/>
              </a:ext>
            </a:extLst>
          </p:cNvPr>
          <p:cNvSpPr txBox="1">
            <a:spLocks/>
          </p:cNvSpPr>
          <p:nvPr/>
        </p:nvSpPr>
        <p:spPr>
          <a:xfrm>
            <a:off x="591591" y="142194"/>
            <a:ext cx="7244309" cy="1471092"/>
          </a:xfrm>
          <a:prstGeom prst="rect">
            <a:avLst/>
          </a:prstGeom>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3900"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331860" y="2790982"/>
            <a:ext cx="2915401" cy="1217965"/>
          </a:xfrm>
          <a:ln>
            <a:noFill/>
          </a:ln>
        </p:spPr>
        <p:txBody>
          <a:bodyPr anchor="ctr"/>
          <a:lstStyle/>
          <a:p>
            <a:pPr lvl="0" algn="ctr"/>
            <a:r>
              <a:rPr lang="en-US" dirty="0">
                <a:latin typeface="Arial Narrow" panose="020B0606020202030204" pitchFamily="34" charset="0"/>
              </a:rPr>
              <a:t>+138,000</a:t>
            </a:r>
            <a:endParaRPr lang="en-US" b="0" dirty="0">
              <a:latin typeface="Arial Narrow" panose="020B0606020202030204" pitchFamily="34" charset="0"/>
            </a:endParaRPr>
          </a:p>
        </p:txBody>
      </p:sp>
      <p:sp>
        <p:nvSpPr>
          <p:cNvPr id="16" name="Rectangle 15"/>
          <p:cNvSpPr/>
          <p:nvPr/>
        </p:nvSpPr>
        <p:spPr>
          <a:xfrm>
            <a:off x="5976576" y="5402436"/>
            <a:ext cx="3723478" cy="1016319"/>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577024" y="5246548"/>
            <a:ext cx="3520892" cy="664047"/>
          </a:xfrm>
        </p:spPr>
        <p:txBody>
          <a:bodyPr>
            <a:noAutofit/>
          </a:bodyPr>
          <a:lstStyle/>
          <a:p>
            <a:r>
              <a:rPr lang="en-US" sz="4400" dirty="0">
                <a:latin typeface="Arial Narrow" panose="020B0606020202030204" pitchFamily="34" charset="0"/>
              </a:rPr>
              <a:t>−</a:t>
            </a:r>
            <a:r>
              <a:rPr lang="en-US" sz="4400" b="1" dirty="0">
                <a:latin typeface="Arial Narrow" panose="020B0606020202030204" pitchFamily="34" charset="0"/>
              </a:rPr>
              <a:t>150,000</a:t>
            </a:r>
            <a:endParaRPr lang="en-US" sz="4400" dirty="0">
              <a:latin typeface="Arial Narrow" panose="020B0606020202030204" pitchFamily="34" charset="0"/>
            </a:endParaRPr>
          </a:p>
        </p:txBody>
      </p:sp>
      <p:sp>
        <p:nvSpPr>
          <p:cNvPr id="2" name="TextBox 1"/>
          <p:cNvSpPr txBox="1"/>
          <p:nvPr/>
        </p:nvSpPr>
        <p:spPr>
          <a:xfrm>
            <a:off x="6112226" y="5433543"/>
            <a:ext cx="3433134" cy="830997"/>
          </a:xfrm>
          <a:prstGeom prst="rect">
            <a:avLst/>
          </a:prstGeom>
          <a:noFill/>
        </p:spPr>
        <p:txBody>
          <a:bodyPr wrap="square" rtlCol="0">
            <a:spAutoFit/>
          </a:bodyPr>
          <a:lstStyle/>
          <a:p>
            <a:r>
              <a:rPr lang="en-US" altLang="zh-TW" sz="2400" dirty="0">
                <a:solidFill>
                  <a:schemeClr val="bg1"/>
                </a:solidFill>
                <a:latin typeface="Arial Narrow" panose="020B0606020202030204" pitchFamily="34" charset="0"/>
              </a:rPr>
              <a:t>13,000</a:t>
            </a:r>
            <a:r>
              <a:rPr lang="zh-TW" altLang="en-US" sz="2400" dirty="0">
                <a:solidFill>
                  <a:schemeClr val="bg1"/>
                </a:solidFill>
                <a:latin typeface="Arial Narrow" panose="020B0606020202030204" pitchFamily="34" charset="0"/>
              </a:rPr>
              <a:t>人已在第一年退社離開扶輪</a:t>
            </a:r>
            <a:endParaRPr lang="en-US" sz="2400" dirty="0">
              <a:solidFill>
                <a:schemeClr val="bg1"/>
              </a:solidFill>
              <a:latin typeface="Arial Narrow" panose="020B0606020202030204" pitchFamily="34" charset="0"/>
            </a:endParaRPr>
          </a:p>
        </p:txBody>
      </p:sp>
      <p:sp>
        <p:nvSpPr>
          <p:cNvPr id="4" name="TextBox 3"/>
          <p:cNvSpPr txBox="1"/>
          <p:nvPr/>
        </p:nvSpPr>
        <p:spPr>
          <a:xfrm>
            <a:off x="2635075" y="3025783"/>
            <a:ext cx="4144792" cy="523220"/>
          </a:xfrm>
          <a:prstGeom prst="rect">
            <a:avLst/>
          </a:prstGeom>
          <a:noFill/>
        </p:spPr>
        <p:txBody>
          <a:bodyPr wrap="square" rtlCol="0">
            <a:spAutoFit/>
          </a:bodyPr>
          <a:lstStyle/>
          <a:p>
            <a:pPr algn="ctr"/>
            <a:r>
              <a:rPr lang="zh-TW" altLang="en-US" sz="2800" dirty="0">
                <a:solidFill>
                  <a:schemeClr val="bg1"/>
                </a:solidFill>
                <a:latin typeface="Arial Narrow" panose="020B0606020202030204" pitchFamily="34" charset="0"/>
              </a:rPr>
              <a:t>新社員與重新加入社員</a:t>
            </a:r>
            <a:endParaRPr lang="en-US" sz="2800" dirty="0">
              <a:solidFill>
                <a:schemeClr val="bg1"/>
              </a:solidFill>
              <a:latin typeface="Arial Narrow" panose="020B0606020202030204" pitchFamily="34" charset="0"/>
            </a:endParaRPr>
          </a:p>
        </p:txBody>
      </p:sp>
      <p:sp>
        <p:nvSpPr>
          <p:cNvPr id="5" name="TextBox 4"/>
          <p:cNvSpPr txBox="1"/>
          <p:nvPr/>
        </p:nvSpPr>
        <p:spPr>
          <a:xfrm>
            <a:off x="3149388" y="4985727"/>
            <a:ext cx="2639029" cy="523220"/>
          </a:xfrm>
          <a:prstGeom prst="rect">
            <a:avLst/>
          </a:prstGeom>
          <a:noFill/>
        </p:spPr>
        <p:txBody>
          <a:bodyPr wrap="square" rtlCol="0">
            <a:spAutoFit/>
          </a:bodyPr>
          <a:lstStyle/>
          <a:p>
            <a:pPr algn="ctr"/>
            <a:r>
              <a:rPr lang="zh-TW" altLang="en-US" sz="2800" dirty="0">
                <a:solidFill>
                  <a:schemeClr val="bg1"/>
                </a:solidFill>
                <a:latin typeface="Arial Narrow" panose="020B0606020202030204" pitchFamily="34" charset="0"/>
              </a:rPr>
              <a:t>退社社員</a:t>
            </a:r>
            <a:endParaRPr lang="en-US" sz="2800" dirty="0">
              <a:solidFill>
                <a:schemeClr val="bg1"/>
              </a:solidFill>
              <a:latin typeface="Arial Narrow" panose="020B0606020202030204" pitchFamily="34" charset="0"/>
            </a:endParaRPr>
          </a:p>
        </p:txBody>
      </p:sp>
      <p:sp>
        <p:nvSpPr>
          <p:cNvPr id="20" name="Text Placeholder 1"/>
          <p:cNvSpPr>
            <a:spLocks noGrp="1"/>
          </p:cNvSpPr>
          <p:nvPr>
            <p:ph type="body" sz="quarter" idx="14"/>
          </p:nvPr>
        </p:nvSpPr>
        <p:spPr>
          <a:xfrm>
            <a:off x="497880" y="613611"/>
            <a:ext cx="7909520" cy="1916109"/>
          </a:xfrm>
        </p:spPr>
        <p:txBody>
          <a:bodyPr/>
          <a:lstStyle/>
          <a:p>
            <a:pPr>
              <a:spcBef>
                <a:spcPts val="0"/>
              </a:spcBef>
            </a:pPr>
            <a:r>
              <a:rPr lang="zh-TW" altLang="en-US" dirty="0"/>
              <a:t>扶輪社社員的增加與流失人數</a:t>
            </a:r>
            <a:r>
              <a:rPr lang="en-US" dirty="0"/>
              <a:t>, 2020-21</a:t>
            </a:r>
          </a:p>
        </p:txBody>
      </p:sp>
    </p:spTree>
    <p:custDataLst>
      <p:tags r:id="rId1"/>
    </p:custDataLst>
    <p:extLst>
      <p:ext uri="{BB962C8B-B14F-4D97-AF65-F5344CB8AC3E}">
        <p14:creationId xmlns:p14="http://schemas.microsoft.com/office/powerpoint/2010/main" val="7632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hqprint">
            <a:extLst>
              <a:ext uri="{28A0092B-C50C-407E-A947-70E740481C1C}">
                <a14:useLocalDpi xmlns:a14="http://schemas.microsoft.com/office/drawing/2010/main" val="0"/>
              </a:ext>
            </a:extLst>
          </a:blip>
          <a:srcRect l="27755"/>
          <a:stretch/>
        </p:blipFill>
        <p:spPr>
          <a:xfrm>
            <a:off x="-33867" y="-86637"/>
            <a:ext cx="7537182" cy="6955188"/>
          </a:xfrm>
          <a:prstGeom prst="rect">
            <a:avLst/>
          </a:prstGeom>
        </p:spPr>
      </p:pic>
      <p:sp>
        <p:nvSpPr>
          <p:cNvPr id="11" name="Title 7"/>
          <p:cNvSpPr txBox="1">
            <a:spLocks/>
          </p:cNvSpPr>
          <p:nvPr/>
        </p:nvSpPr>
        <p:spPr>
          <a:xfrm>
            <a:off x="4305300" y="-26204"/>
            <a:ext cx="7904748" cy="6884203"/>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ext Placeholder 1"/>
          <p:cNvSpPr>
            <a:spLocks noGrp="1"/>
          </p:cNvSpPr>
          <p:nvPr>
            <p:ph type="body" sz="quarter" idx="14"/>
          </p:nvPr>
        </p:nvSpPr>
        <p:spPr>
          <a:xfrm>
            <a:off x="5106514" y="234690"/>
            <a:ext cx="6696464" cy="1135062"/>
          </a:xfrm>
        </p:spPr>
        <p:txBody>
          <a:bodyPr/>
          <a:lstStyle/>
          <a:p>
            <a:r>
              <a:rPr lang="zh-TW" altLang="en-US" dirty="0"/>
              <a:t>社員要什麼</a:t>
            </a: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6724846" y="1877630"/>
            <a:ext cx="4734839" cy="1039437"/>
          </a:xfrm>
        </p:spPr>
        <p:txBody>
          <a:bodyPr>
            <a:noAutofit/>
          </a:bodyPr>
          <a:lstStyle/>
          <a:p>
            <a:pPr>
              <a:lnSpc>
                <a:spcPct val="100000"/>
              </a:lnSpc>
              <a:spcBef>
                <a:spcPts val="0"/>
              </a:spcBef>
            </a:pPr>
            <a:r>
              <a:rPr lang="zh-TW" altLang="en-US" sz="3600" dirty="0">
                <a:latin typeface="Arial Narrow" panose="020B0606020202030204" pitchFamily="34" charset="0"/>
                <a:cs typeface="Arial" panose="020B0604020202020204" pitchFamily="34" charset="0"/>
              </a:rPr>
              <a:t>在本地服務</a:t>
            </a:r>
            <a:endParaRPr lang="en-US" altLang="en-US" sz="3600" dirty="0">
              <a:latin typeface="Arial Narrow" panose="020B0606020202030204" pitchFamily="34" charset="0"/>
              <a:cs typeface="Arial" panose="020B0604020202020204" pitchFamily="34" charset="0"/>
            </a:endParaRP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Arial"/>
              <a:sym typeface="Arial"/>
            </a:endParaRPr>
          </a:p>
        </p:txBody>
      </p:sp>
      <p:pic>
        <p:nvPicPr>
          <p:cNvPr id="7" name="Picture 8" descr="Picture 8"/>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5333006" y="5263429"/>
            <a:ext cx="902718" cy="902718"/>
          </a:xfrm>
          <a:prstGeom prst="rect">
            <a:avLst/>
          </a:prstGeom>
          <a:ln>
            <a:noFill/>
          </a:ln>
          <a:effectLst>
            <a:outerShdw blurRad="292100" dist="139700" dir="2700000" algn="tl" rotWithShape="0">
              <a:srgbClr val="333333">
                <a:alpha val="65000"/>
              </a:srgbClr>
            </a:outerShdw>
          </a:effectLst>
        </p:spPr>
      </p:pic>
      <p:pic>
        <p:nvPicPr>
          <p:cNvPr id="9" name="Picture 10" descr="Picture 10"/>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5262925" y="3449778"/>
            <a:ext cx="1149409" cy="1153107"/>
          </a:xfrm>
          <a:prstGeom prst="rect">
            <a:avLst/>
          </a:prstGeom>
          <a:ln>
            <a:noFill/>
          </a:ln>
          <a:effectLst>
            <a:outerShdw blurRad="292100" dist="139700" dir="2700000" algn="tl" rotWithShape="0">
              <a:srgbClr val="333333">
                <a:alpha val="65000"/>
              </a:srgbClr>
            </a:outerShdw>
          </a:effectLst>
        </p:spPr>
      </p:pic>
      <p:pic>
        <p:nvPicPr>
          <p:cNvPr id="10" name="Picture 4" descr="Picture 4"/>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5154877" y="1768621"/>
            <a:ext cx="1257457" cy="1257457"/>
          </a:xfrm>
          <a:prstGeom prst="rect">
            <a:avLst/>
          </a:prstGeom>
          <a:ln>
            <a:noFill/>
          </a:ln>
          <a:effectLst>
            <a:outerShdw blurRad="292100" dist="139700" dir="2700000" algn="tl" rotWithShape="0">
              <a:srgbClr val="333333">
                <a:alpha val="65000"/>
              </a:srgbClr>
            </a:outerShdw>
          </a:effectLst>
        </p:spPr>
      </p:pic>
      <p:sp>
        <p:nvSpPr>
          <p:cNvPr id="12" name="Subtitle 22">
            <a:extLst>
              <a:ext uri="{FF2B5EF4-FFF2-40B4-BE49-F238E27FC236}">
                <a16:creationId xmlns:a16="http://schemas.microsoft.com/office/drawing/2014/main" id="{A434ED2D-D6D8-4B5B-ADB9-DEC1605C712E}"/>
              </a:ext>
            </a:extLst>
          </p:cNvPr>
          <p:cNvSpPr txBox="1">
            <a:spLocks/>
          </p:cNvSpPr>
          <p:nvPr/>
        </p:nvSpPr>
        <p:spPr>
          <a:xfrm>
            <a:off x="6724846" y="3642757"/>
            <a:ext cx="4734839" cy="713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zh-TW" altLang="en-US" sz="3600" dirty="0">
                <a:latin typeface="Arial Narrow" panose="020B0606020202030204" pitchFamily="34" charset="0"/>
                <a:cs typeface="Arial" panose="020B0604020202020204" pitchFamily="34" charset="0"/>
              </a:rPr>
              <a:t>與他人建立連結</a:t>
            </a:r>
            <a:endParaRPr lang="en-US" altLang="en-US" sz="3600" dirty="0">
              <a:latin typeface="Arial Narrow" panose="020B0606020202030204" pitchFamily="34" charset="0"/>
              <a:cs typeface="Arial" panose="020B0604020202020204" pitchFamily="34" charset="0"/>
            </a:endParaRPr>
          </a:p>
        </p:txBody>
      </p:sp>
      <p:sp>
        <p:nvSpPr>
          <p:cNvPr id="13" name="Subtitle 22">
            <a:extLst>
              <a:ext uri="{FF2B5EF4-FFF2-40B4-BE49-F238E27FC236}">
                <a16:creationId xmlns:a16="http://schemas.microsoft.com/office/drawing/2014/main" id="{A434ED2D-D6D8-4B5B-ADB9-DEC1605C712E}"/>
              </a:ext>
            </a:extLst>
          </p:cNvPr>
          <p:cNvSpPr txBox="1">
            <a:spLocks/>
          </p:cNvSpPr>
          <p:nvPr/>
        </p:nvSpPr>
        <p:spPr>
          <a:xfrm>
            <a:off x="6724846" y="5081670"/>
            <a:ext cx="4734839" cy="197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zh-TW" altLang="en-US" sz="3600" dirty="0">
                <a:latin typeface="Arial Narrow" panose="020B0606020202030204" pitchFamily="34" charset="0"/>
                <a:cs typeface="Arial" panose="020B0604020202020204" pitchFamily="34" charset="0"/>
              </a:rPr>
              <a:t>發展專業和領導技能的機會</a:t>
            </a:r>
            <a:endParaRPr lang="en-US" altLang="en-US" sz="3600" dirty="0">
              <a:latin typeface="Arial Narrow" panose="020B0606020202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524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2.xml><?xml version="1.0" encoding="utf-8"?>
<ds:datastoreItem xmlns:ds="http://schemas.openxmlformats.org/officeDocument/2006/customXml" ds:itemID="{8D907746-948B-431F-9FEC-993A4876518B}">
  <ds:schemaRefs>
    <ds:schemaRef ds:uri="http://purl.org/dc/elements/1.1/"/>
    <ds:schemaRef ds:uri="1f097dfa-9cbd-4f84-9850-6e7cae909781"/>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31cc3d0e-5959-4987-9d20-de23da659f5c"/>
    <ds:schemaRef ds:uri="http://www.w3.org/XML/1998/namespace"/>
    <ds:schemaRef ds:uri="http://purl.org/dc/dcmitype/"/>
  </ds:schemaRefs>
</ds:datastoreItem>
</file>

<file path=customXml/itemProps3.xml><?xml version="1.0" encoding="utf-8"?>
<ds:datastoreItem xmlns:ds="http://schemas.openxmlformats.org/officeDocument/2006/customXml" ds:itemID="{AF3265DB-4DCD-48B0-8002-71414BE3A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10121</TotalTime>
  <Words>3571</Words>
  <Application>Microsoft Office PowerPoint</Application>
  <PresentationFormat>寬螢幕</PresentationFormat>
  <Paragraphs>268</Paragraphs>
  <Slides>16</Slides>
  <Notes>16</Notes>
  <HiddenSlides>1</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16</vt:i4>
      </vt:variant>
    </vt:vector>
  </HeadingPairs>
  <TitlesOfParts>
    <vt:vector size="22" baseType="lpstr">
      <vt:lpstr>新細明體</vt:lpstr>
      <vt:lpstr>標楷體</vt:lpstr>
      <vt:lpstr>Arial</vt:lpstr>
      <vt:lpstr>Arial Narrow</vt:lpstr>
      <vt:lpstr>Calibri</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Henry Shao</cp:lastModifiedBy>
  <cp:revision>462</cp:revision>
  <cp:lastPrinted>2020-09-10T18:12:28Z</cp:lastPrinted>
  <dcterms:created xsi:type="dcterms:W3CDTF">2019-11-18T03:22:22Z</dcterms:created>
  <dcterms:modified xsi:type="dcterms:W3CDTF">2021-10-20T04:02:28Z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ArticulateGUID">
    <vt:lpwstr>999353F6-ECC4-48C6-889C-F6AB0DB02C9C</vt:lpwstr>
  </property>
  <property fmtid="{D5CDD505-2E9C-101B-9397-08002B2CF9AE}" pid="4" name="ArticulatePath">
    <vt:lpwstr>State of Membership July 2021 20210902-018</vt:lpwstr>
  </property>
</Properties>
</file>