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330" r:id="rId5"/>
    <p:sldId id="344" r:id="rId6"/>
    <p:sldId id="345" r:id="rId7"/>
    <p:sldId id="335" r:id="rId8"/>
    <p:sldId id="331" r:id="rId9"/>
    <p:sldId id="337" r:id="rId10"/>
    <p:sldId id="338" r:id="rId11"/>
    <p:sldId id="339" r:id="rId12"/>
    <p:sldId id="340" r:id="rId13"/>
    <p:sldId id="347" r:id="rId14"/>
    <p:sldId id="350" r:id="rId15"/>
    <p:sldId id="343" r:id="rId16"/>
    <p:sldId id="348" r:id="rId17"/>
    <p:sldId id="332" r:id="rId18"/>
  </p:sldIdLst>
  <p:sldSz cx="12192000" cy="6858000"/>
  <p:notesSz cx="6797675" cy="9926638"/>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Finkelstein" initials="AF" lastIdx="26" clrIdx="0">
    <p:extLst>
      <p:ext uri="{19B8F6BF-5375-455C-9EA6-DF929625EA0E}">
        <p15:presenceInfo xmlns:p15="http://schemas.microsoft.com/office/powerpoint/2012/main" userId="S-1-5-21-2052111302-1645522239-682003330-92503" providerId="AD"/>
      </p:ext>
    </p:extLst>
  </p:cmAuthor>
  <p:cmAuthor id="2" name="Heather Antti" initials="HA" lastIdx="30" clrIdx="1">
    <p:extLst>
      <p:ext uri="{19B8F6BF-5375-455C-9EA6-DF929625EA0E}">
        <p15:presenceInfo xmlns:p15="http://schemas.microsoft.com/office/powerpoint/2012/main" userId="S-1-5-21-2052111302-1645522239-682003330-80426" providerId="AD"/>
      </p:ext>
    </p:extLst>
  </p:cmAuthor>
  <p:cmAuthor id="3" name="Victor Barnes" initials="VB" lastIdx="33" clrIdx="2">
    <p:extLst>
      <p:ext uri="{19B8F6BF-5375-455C-9EA6-DF929625EA0E}">
        <p15:presenceInfo xmlns:p15="http://schemas.microsoft.com/office/powerpoint/2012/main" userId="S-1-5-21-2052111302-1645522239-682003330-84806" providerId="AD"/>
      </p:ext>
    </p:extLst>
  </p:cmAuthor>
  <p:cmAuthor id="4" name="Sara Tetzloff" initials="ST" lastIdx="7" clrIdx="3">
    <p:extLst>
      <p:ext uri="{19B8F6BF-5375-455C-9EA6-DF929625EA0E}">
        <p15:presenceInfo xmlns:p15="http://schemas.microsoft.com/office/powerpoint/2012/main" userId="f9fdd4f0aef070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374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775" autoAdjust="0"/>
  </p:normalViewPr>
  <p:slideViewPr>
    <p:cSldViewPr snapToGrid="0" snapToObjects="1">
      <p:cViewPr varScale="1">
        <p:scale>
          <a:sx n="114" d="100"/>
          <a:sy n="114" d="100"/>
        </p:scale>
        <p:origin x="4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CF95963-124C-C74C-A40B-CB113F96B158}" type="datetimeFigureOut">
              <a:rPr lang="en-US" smtClean="0"/>
              <a:t>11/30/2021</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F8E9961-BEBA-4A44-8BF7-BA2FA215E6CF}" type="slidenum">
              <a:rPr lang="en-US" smtClean="0"/>
              <a:t>‹#›</a:t>
            </a:fld>
            <a:endParaRPr lang="en-US" dirty="0"/>
          </a:p>
        </p:txBody>
      </p:sp>
    </p:spTree>
    <p:extLst>
      <p:ext uri="{BB962C8B-B14F-4D97-AF65-F5344CB8AC3E}">
        <p14:creationId xmlns:p14="http://schemas.microsoft.com/office/powerpoint/2010/main" val="352512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nfpa.org/gender-biased-sex-selectio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data.unicef.org/topic/gender/covid-1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a:t>
            </a:fld>
            <a:endParaRPr lang="en-US" dirty="0"/>
          </a:p>
        </p:txBody>
      </p:sp>
    </p:spTree>
    <p:extLst>
      <p:ext uri="{BB962C8B-B14F-4D97-AF65-F5344CB8AC3E}">
        <p14:creationId xmlns:p14="http://schemas.microsoft.com/office/powerpoint/2010/main" val="3171897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10</a:t>
            </a:fld>
            <a:endParaRPr lang="en-US" dirty="0"/>
          </a:p>
        </p:txBody>
      </p:sp>
    </p:spTree>
    <p:extLst>
      <p:ext uri="{BB962C8B-B14F-4D97-AF65-F5344CB8AC3E}">
        <p14:creationId xmlns:p14="http://schemas.microsoft.com/office/powerpoint/2010/main" val="2778043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11</a:t>
            </a:fld>
            <a:endParaRPr lang="en-US" dirty="0"/>
          </a:p>
        </p:txBody>
      </p:sp>
    </p:spTree>
    <p:extLst>
      <p:ext uri="{BB962C8B-B14F-4D97-AF65-F5344CB8AC3E}">
        <p14:creationId xmlns:p14="http://schemas.microsoft.com/office/powerpoint/2010/main" val="304760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12</a:t>
            </a:fld>
            <a:endParaRPr lang="en-US" dirty="0"/>
          </a:p>
        </p:txBody>
      </p:sp>
    </p:spTree>
    <p:extLst>
      <p:ext uri="{BB962C8B-B14F-4D97-AF65-F5344CB8AC3E}">
        <p14:creationId xmlns:p14="http://schemas.microsoft.com/office/powerpoint/2010/main" val="2309183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13</a:t>
            </a:fld>
            <a:endParaRPr lang="en-US" dirty="0"/>
          </a:p>
        </p:txBody>
      </p:sp>
    </p:spTree>
    <p:extLst>
      <p:ext uri="{BB962C8B-B14F-4D97-AF65-F5344CB8AC3E}">
        <p14:creationId xmlns:p14="http://schemas.microsoft.com/office/powerpoint/2010/main" val="3014549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14</a:t>
            </a:fld>
            <a:endParaRPr lang="en-US" dirty="0"/>
          </a:p>
        </p:txBody>
      </p:sp>
    </p:spTree>
    <p:extLst>
      <p:ext uri="{BB962C8B-B14F-4D97-AF65-F5344CB8AC3E}">
        <p14:creationId xmlns:p14="http://schemas.microsoft.com/office/powerpoint/2010/main" val="1430658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2</a:t>
            </a:fld>
            <a:endParaRPr lang="en-US" dirty="0"/>
          </a:p>
        </p:txBody>
      </p:sp>
    </p:spTree>
    <p:extLst>
      <p:ext uri="{BB962C8B-B14F-4D97-AF65-F5344CB8AC3E}">
        <p14:creationId xmlns:p14="http://schemas.microsoft.com/office/powerpoint/2010/main" val="74329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來源</a:t>
            </a:r>
            <a:r>
              <a:rPr lang="en-US" sz="1200" dirty="0"/>
              <a:t>: </a:t>
            </a:r>
            <a:r>
              <a:rPr lang="en-US" sz="1200" u="sng" dirty="0">
                <a:hlinkClick r:id="rId3"/>
              </a:rPr>
              <a:t>unfpa.org/gender-biased-sex-selection</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t>來源</a:t>
            </a:r>
            <a:r>
              <a:rPr lang="en-US" sz="1200" dirty="0"/>
              <a:t>: </a:t>
            </a:r>
            <a:r>
              <a:rPr lang="en-US" sz="1200" dirty="0">
                <a:hlinkClick r:id="rId4"/>
              </a:rPr>
              <a:t>data.unicef.org/topic/gender/covid-19/</a:t>
            </a:r>
            <a:endParaRPr lang="en-CA"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3</a:t>
            </a:fld>
            <a:endParaRPr lang="en-US" dirty="0"/>
          </a:p>
        </p:txBody>
      </p:sp>
    </p:spTree>
    <p:extLst>
      <p:ext uri="{BB962C8B-B14F-4D97-AF65-F5344CB8AC3E}">
        <p14:creationId xmlns:p14="http://schemas.microsoft.com/office/powerpoint/2010/main" val="546628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4</a:t>
            </a:fld>
            <a:endParaRPr lang="en-US" dirty="0"/>
          </a:p>
        </p:txBody>
      </p:sp>
    </p:spTree>
    <p:extLst>
      <p:ext uri="{BB962C8B-B14F-4D97-AF65-F5344CB8AC3E}">
        <p14:creationId xmlns:p14="http://schemas.microsoft.com/office/powerpoint/2010/main" val="248946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5</a:t>
            </a:fld>
            <a:endParaRPr lang="en-US" dirty="0"/>
          </a:p>
        </p:txBody>
      </p:sp>
    </p:spTree>
    <p:extLst>
      <p:ext uri="{BB962C8B-B14F-4D97-AF65-F5344CB8AC3E}">
        <p14:creationId xmlns:p14="http://schemas.microsoft.com/office/powerpoint/2010/main" val="2941195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6</a:t>
            </a:fld>
            <a:endParaRPr lang="en-US" dirty="0"/>
          </a:p>
        </p:txBody>
      </p:sp>
    </p:spTree>
    <p:extLst>
      <p:ext uri="{BB962C8B-B14F-4D97-AF65-F5344CB8AC3E}">
        <p14:creationId xmlns:p14="http://schemas.microsoft.com/office/powerpoint/2010/main" val="4168789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7</a:t>
            </a:fld>
            <a:endParaRPr lang="en-US" dirty="0"/>
          </a:p>
        </p:txBody>
      </p:sp>
    </p:spTree>
    <p:extLst>
      <p:ext uri="{BB962C8B-B14F-4D97-AF65-F5344CB8AC3E}">
        <p14:creationId xmlns:p14="http://schemas.microsoft.com/office/powerpoint/2010/main" val="3717522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8</a:t>
            </a:fld>
            <a:endParaRPr lang="en-US" dirty="0"/>
          </a:p>
        </p:txBody>
      </p:sp>
    </p:spTree>
    <p:extLst>
      <p:ext uri="{BB962C8B-B14F-4D97-AF65-F5344CB8AC3E}">
        <p14:creationId xmlns:p14="http://schemas.microsoft.com/office/powerpoint/2010/main" val="358034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If a girl completes her secondary education, the long-term benefits include lower fertility and higher labor force participation. The cost of interventions during adolescence or earlier tends to be lower than the cost of interventions implemented later. </a:t>
            </a:r>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low-income countries, substantial gender gaps persist in basic education</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 especially at the secondary level, where the completion rate for girls, at just under 37%, is below that of boys. </a:t>
            </a:r>
            <a:endParaRPr lang="en-CA" dirty="0">
              <a:effectLst/>
            </a:endParaRPr>
          </a:p>
          <a:p>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3F8E9961-BEBA-4A44-8BF7-BA2FA215E6CF}" type="slidenum">
              <a:rPr lang="en-US" smtClean="0"/>
              <a:t>9</a:t>
            </a:fld>
            <a:endParaRPr lang="en-US" dirty="0"/>
          </a:p>
        </p:txBody>
      </p:sp>
    </p:spTree>
    <p:extLst>
      <p:ext uri="{BB962C8B-B14F-4D97-AF65-F5344CB8AC3E}">
        <p14:creationId xmlns:p14="http://schemas.microsoft.com/office/powerpoint/2010/main" val="3850522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366D-0821-444D-8564-64A5B44C3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AE60F-E902-C74B-9857-94B30BD67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2B5F98-916B-714C-97F4-A66644E8EA77}"/>
              </a:ext>
            </a:extLst>
          </p:cNvPr>
          <p:cNvSpPr>
            <a:spLocks noGrp="1"/>
          </p:cNvSpPr>
          <p:nvPr>
            <p:ph type="dt" sz="half" idx="10"/>
          </p:nvPr>
        </p:nvSpPr>
        <p:spPr/>
        <p:txBody>
          <a:bodyPr/>
          <a:lstStyle/>
          <a:p>
            <a:fld id="{A0EF5C49-A71E-A74A-AA87-4923CD7DF613}" type="datetimeFigureOut">
              <a:rPr lang="en-US" smtClean="0"/>
              <a:t>11/30/2021</a:t>
            </a:fld>
            <a:endParaRPr lang="en-US" dirty="0"/>
          </a:p>
        </p:txBody>
      </p:sp>
      <p:sp>
        <p:nvSpPr>
          <p:cNvPr id="5" name="Footer Placeholder 4">
            <a:extLst>
              <a:ext uri="{FF2B5EF4-FFF2-40B4-BE49-F238E27FC236}">
                <a16:creationId xmlns:a16="http://schemas.microsoft.com/office/drawing/2014/main" id="{C6C4C49D-C383-EA47-9ABD-93563DA542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D613EA-CAA5-844A-BA25-2BF5D949BFBA}"/>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2408412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3F851-1837-F248-9BDD-DD2934DB4A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8D5D2B-1074-D64A-BA45-53AACE68A6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121632-8F88-AF48-9431-03FE6FF2F67D}"/>
              </a:ext>
            </a:extLst>
          </p:cNvPr>
          <p:cNvSpPr>
            <a:spLocks noGrp="1"/>
          </p:cNvSpPr>
          <p:nvPr>
            <p:ph type="dt" sz="half" idx="10"/>
          </p:nvPr>
        </p:nvSpPr>
        <p:spPr/>
        <p:txBody>
          <a:bodyPr/>
          <a:lstStyle/>
          <a:p>
            <a:fld id="{A0EF5C49-A71E-A74A-AA87-4923CD7DF613}" type="datetimeFigureOut">
              <a:rPr lang="en-US" smtClean="0"/>
              <a:t>11/30/2021</a:t>
            </a:fld>
            <a:endParaRPr lang="en-US" dirty="0"/>
          </a:p>
        </p:txBody>
      </p:sp>
      <p:sp>
        <p:nvSpPr>
          <p:cNvPr id="5" name="Footer Placeholder 4">
            <a:extLst>
              <a:ext uri="{FF2B5EF4-FFF2-40B4-BE49-F238E27FC236}">
                <a16:creationId xmlns:a16="http://schemas.microsoft.com/office/drawing/2014/main" id="{862FF38F-0FEE-1440-BF27-7FE968CDD8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573FBA-7877-2441-A8BF-8DE488EDB211}"/>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1055482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F8B9A7-2F2A-0C43-84B6-CDD67D38DB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338B77-247C-2A47-B9A7-F09B5A63ED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8D647-F6F4-5843-96FC-795E989B234A}"/>
              </a:ext>
            </a:extLst>
          </p:cNvPr>
          <p:cNvSpPr>
            <a:spLocks noGrp="1"/>
          </p:cNvSpPr>
          <p:nvPr>
            <p:ph type="dt" sz="half" idx="10"/>
          </p:nvPr>
        </p:nvSpPr>
        <p:spPr/>
        <p:txBody>
          <a:bodyPr/>
          <a:lstStyle/>
          <a:p>
            <a:fld id="{A0EF5C49-A71E-A74A-AA87-4923CD7DF613}" type="datetimeFigureOut">
              <a:rPr lang="en-US" smtClean="0"/>
              <a:t>11/30/2021</a:t>
            </a:fld>
            <a:endParaRPr lang="en-US" dirty="0"/>
          </a:p>
        </p:txBody>
      </p:sp>
      <p:sp>
        <p:nvSpPr>
          <p:cNvPr id="5" name="Footer Placeholder 4">
            <a:extLst>
              <a:ext uri="{FF2B5EF4-FFF2-40B4-BE49-F238E27FC236}">
                <a16:creationId xmlns:a16="http://schemas.microsoft.com/office/drawing/2014/main" id="{4D69A2A6-1BE5-BB4F-9B90-31E3EA944A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BB31DF-3CD1-584C-AC95-AA4B87B70534}"/>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067500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72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22ED-393F-6C4D-9B58-C38E7EAA5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FFF5D-ADB3-954E-BAB6-C74EB2D61A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3F361-3721-2D40-A49B-E104964B2577}"/>
              </a:ext>
            </a:extLst>
          </p:cNvPr>
          <p:cNvSpPr>
            <a:spLocks noGrp="1"/>
          </p:cNvSpPr>
          <p:nvPr>
            <p:ph type="dt" sz="half" idx="10"/>
          </p:nvPr>
        </p:nvSpPr>
        <p:spPr/>
        <p:txBody>
          <a:bodyPr/>
          <a:lstStyle/>
          <a:p>
            <a:fld id="{A0EF5C49-A71E-A74A-AA87-4923CD7DF613}" type="datetimeFigureOut">
              <a:rPr lang="en-US" smtClean="0"/>
              <a:t>11/30/2021</a:t>
            </a:fld>
            <a:endParaRPr lang="en-US" dirty="0"/>
          </a:p>
        </p:txBody>
      </p:sp>
      <p:sp>
        <p:nvSpPr>
          <p:cNvPr id="5" name="Footer Placeholder 4">
            <a:extLst>
              <a:ext uri="{FF2B5EF4-FFF2-40B4-BE49-F238E27FC236}">
                <a16:creationId xmlns:a16="http://schemas.microsoft.com/office/drawing/2014/main" id="{44EEBF98-E183-E244-A5D2-0ED17599DF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DB905D-2CC1-B248-B3EC-BB25DB01F3EB}"/>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92189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6291B-F82E-4B4F-859E-A6E3CF41EF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D9A8A2-FEE9-A44B-99E8-CBFBA4EB2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16B7CC-EE48-2B44-966A-27852D735E7C}"/>
              </a:ext>
            </a:extLst>
          </p:cNvPr>
          <p:cNvSpPr>
            <a:spLocks noGrp="1"/>
          </p:cNvSpPr>
          <p:nvPr>
            <p:ph type="dt" sz="half" idx="10"/>
          </p:nvPr>
        </p:nvSpPr>
        <p:spPr/>
        <p:txBody>
          <a:bodyPr/>
          <a:lstStyle/>
          <a:p>
            <a:fld id="{A0EF5C49-A71E-A74A-AA87-4923CD7DF613}" type="datetimeFigureOut">
              <a:rPr lang="en-US" smtClean="0"/>
              <a:t>11/30/2021</a:t>
            </a:fld>
            <a:endParaRPr lang="en-US" dirty="0"/>
          </a:p>
        </p:txBody>
      </p:sp>
      <p:sp>
        <p:nvSpPr>
          <p:cNvPr id="5" name="Footer Placeholder 4">
            <a:extLst>
              <a:ext uri="{FF2B5EF4-FFF2-40B4-BE49-F238E27FC236}">
                <a16:creationId xmlns:a16="http://schemas.microsoft.com/office/drawing/2014/main" id="{0E2D0115-920C-E149-A6BD-E7FE21C524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0B68D7-9B9B-AF4C-9E3D-ECF760654F2E}"/>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29573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0587-4A3C-DF44-A75D-AE7EF2C6C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1B59E3-9C6B-D345-B3D7-B9EAE1BEAD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4D570B-5954-B44E-9D45-1DC6D2798B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3828B7-8426-7146-B866-097078E82ED1}"/>
              </a:ext>
            </a:extLst>
          </p:cNvPr>
          <p:cNvSpPr>
            <a:spLocks noGrp="1"/>
          </p:cNvSpPr>
          <p:nvPr>
            <p:ph type="dt" sz="half" idx="10"/>
          </p:nvPr>
        </p:nvSpPr>
        <p:spPr/>
        <p:txBody>
          <a:bodyPr/>
          <a:lstStyle/>
          <a:p>
            <a:fld id="{A0EF5C49-A71E-A74A-AA87-4923CD7DF613}" type="datetimeFigureOut">
              <a:rPr lang="en-US" smtClean="0"/>
              <a:t>11/30/2021</a:t>
            </a:fld>
            <a:endParaRPr lang="en-US" dirty="0"/>
          </a:p>
        </p:txBody>
      </p:sp>
      <p:sp>
        <p:nvSpPr>
          <p:cNvPr id="6" name="Footer Placeholder 5">
            <a:extLst>
              <a:ext uri="{FF2B5EF4-FFF2-40B4-BE49-F238E27FC236}">
                <a16:creationId xmlns:a16="http://schemas.microsoft.com/office/drawing/2014/main" id="{063BF77B-8028-FD4E-B624-3BF86AFCAB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468CCA-8DAB-CE41-BC6C-BBFCC8703438}"/>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61398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AE808-12FB-3743-8BAA-B171C539D0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0EBF1-790B-7045-9E36-A65DF0A5D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61E6AC-6A01-2440-B092-4F7A556EA4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AF4CAC-53D7-1C42-A759-E1C3B32592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33D285-7B3F-8840-9E34-B072BEE732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848BBA-68CD-E347-B919-25A99200693C}"/>
              </a:ext>
            </a:extLst>
          </p:cNvPr>
          <p:cNvSpPr>
            <a:spLocks noGrp="1"/>
          </p:cNvSpPr>
          <p:nvPr>
            <p:ph type="dt" sz="half" idx="10"/>
          </p:nvPr>
        </p:nvSpPr>
        <p:spPr/>
        <p:txBody>
          <a:bodyPr/>
          <a:lstStyle/>
          <a:p>
            <a:fld id="{A0EF5C49-A71E-A74A-AA87-4923CD7DF613}" type="datetimeFigureOut">
              <a:rPr lang="en-US" smtClean="0"/>
              <a:t>11/30/2021</a:t>
            </a:fld>
            <a:endParaRPr lang="en-US" dirty="0"/>
          </a:p>
        </p:txBody>
      </p:sp>
      <p:sp>
        <p:nvSpPr>
          <p:cNvPr id="8" name="Footer Placeholder 7">
            <a:extLst>
              <a:ext uri="{FF2B5EF4-FFF2-40B4-BE49-F238E27FC236}">
                <a16:creationId xmlns:a16="http://schemas.microsoft.com/office/drawing/2014/main" id="{54D0BA11-20DE-7043-A238-69E176FB1C0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AD059EA-B20E-1E41-8B8A-BDD473796B81}"/>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104342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B0AC-48D0-454A-B3C8-E6A6A96B78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9249AC-616A-C34B-9311-064B4EADF419}"/>
              </a:ext>
            </a:extLst>
          </p:cNvPr>
          <p:cNvSpPr>
            <a:spLocks noGrp="1"/>
          </p:cNvSpPr>
          <p:nvPr>
            <p:ph type="dt" sz="half" idx="10"/>
          </p:nvPr>
        </p:nvSpPr>
        <p:spPr/>
        <p:txBody>
          <a:bodyPr/>
          <a:lstStyle/>
          <a:p>
            <a:fld id="{A0EF5C49-A71E-A74A-AA87-4923CD7DF613}" type="datetimeFigureOut">
              <a:rPr lang="en-US" smtClean="0"/>
              <a:t>11/30/2021</a:t>
            </a:fld>
            <a:endParaRPr lang="en-US" dirty="0"/>
          </a:p>
        </p:txBody>
      </p:sp>
      <p:sp>
        <p:nvSpPr>
          <p:cNvPr id="4" name="Footer Placeholder 3">
            <a:extLst>
              <a:ext uri="{FF2B5EF4-FFF2-40B4-BE49-F238E27FC236}">
                <a16:creationId xmlns:a16="http://schemas.microsoft.com/office/drawing/2014/main" id="{550F8F50-6D32-EC40-BA48-E688E8C7A9D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352CD8D-6055-8F4B-8ECD-4D8141746EB9}"/>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1996953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DFF02A-2863-8A40-A61A-629CE2D9C3DA}"/>
              </a:ext>
            </a:extLst>
          </p:cNvPr>
          <p:cNvSpPr>
            <a:spLocks noGrp="1"/>
          </p:cNvSpPr>
          <p:nvPr>
            <p:ph type="dt" sz="half" idx="10"/>
          </p:nvPr>
        </p:nvSpPr>
        <p:spPr/>
        <p:txBody>
          <a:bodyPr/>
          <a:lstStyle/>
          <a:p>
            <a:fld id="{A0EF5C49-A71E-A74A-AA87-4923CD7DF613}" type="datetimeFigureOut">
              <a:rPr lang="en-US" smtClean="0"/>
              <a:t>11/30/2021</a:t>
            </a:fld>
            <a:endParaRPr lang="en-US" dirty="0"/>
          </a:p>
        </p:txBody>
      </p:sp>
      <p:sp>
        <p:nvSpPr>
          <p:cNvPr id="3" name="Footer Placeholder 2">
            <a:extLst>
              <a:ext uri="{FF2B5EF4-FFF2-40B4-BE49-F238E27FC236}">
                <a16:creationId xmlns:a16="http://schemas.microsoft.com/office/drawing/2014/main" id="{1AAA922F-8E8B-C84A-AE98-12B5DE85E5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0BA4D6F-DF01-6544-AE1B-39CB3C7E4876}"/>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68701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BBA0-E569-DD4F-82C1-4F66FD27F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015AEE-0420-DF46-AA87-5B2091FE2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723DA5-CF75-DD4C-A6FD-D616FFFA8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284DC2-87AD-6C4F-A9AC-4E2B22811446}"/>
              </a:ext>
            </a:extLst>
          </p:cNvPr>
          <p:cNvSpPr>
            <a:spLocks noGrp="1"/>
          </p:cNvSpPr>
          <p:nvPr>
            <p:ph type="dt" sz="half" idx="10"/>
          </p:nvPr>
        </p:nvSpPr>
        <p:spPr/>
        <p:txBody>
          <a:bodyPr/>
          <a:lstStyle/>
          <a:p>
            <a:fld id="{A0EF5C49-A71E-A74A-AA87-4923CD7DF613}" type="datetimeFigureOut">
              <a:rPr lang="en-US" smtClean="0"/>
              <a:t>11/30/2021</a:t>
            </a:fld>
            <a:endParaRPr lang="en-US" dirty="0"/>
          </a:p>
        </p:txBody>
      </p:sp>
      <p:sp>
        <p:nvSpPr>
          <p:cNvPr id="6" name="Footer Placeholder 5">
            <a:extLst>
              <a:ext uri="{FF2B5EF4-FFF2-40B4-BE49-F238E27FC236}">
                <a16:creationId xmlns:a16="http://schemas.microsoft.com/office/drawing/2014/main" id="{38BE103D-BDFF-5B42-AEBD-A78163B4F3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D3C2588-6F12-A74D-90C6-F2B204E45E72}"/>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57769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C7C6-B692-5A45-9FFF-EF80A5F8B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E15F48-34B7-8542-8591-0DB6F5321C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9EE47C4-78DA-124B-86B4-95DA27E4B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561F0E-1BC6-DD4A-8BA4-6C74AA95CB96}"/>
              </a:ext>
            </a:extLst>
          </p:cNvPr>
          <p:cNvSpPr>
            <a:spLocks noGrp="1"/>
          </p:cNvSpPr>
          <p:nvPr>
            <p:ph type="dt" sz="half" idx="10"/>
          </p:nvPr>
        </p:nvSpPr>
        <p:spPr/>
        <p:txBody>
          <a:bodyPr/>
          <a:lstStyle/>
          <a:p>
            <a:fld id="{A0EF5C49-A71E-A74A-AA87-4923CD7DF613}" type="datetimeFigureOut">
              <a:rPr lang="en-US" smtClean="0"/>
              <a:t>11/30/2021</a:t>
            </a:fld>
            <a:endParaRPr lang="en-US" dirty="0"/>
          </a:p>
        </p:txBody>
      </p:sp>
      <p:sp>
        <p:nvSpPr>
          <p:cNvPr id="6" name="Footer Placeholder 5">
            <a:extLst>
              <a:ext uri="{FF2B5EF4-FFF2-40B4-BE49-F238E27FC236}">
                <a16:creationId xmlns:a16="http://schemas.microsoft.com/office/drawing/2014/main" id="{D71306BD-A6EE-7144-81D7-7FB8A200D5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C89F32-226E-1446-98F6-8ECCDC9C6443}"/>
              </a:ext>
            </a:extLst>
          </p:cNvPr>
          <p:cNvSpPr>
            <a:spLocks noGrp="1"/>
          </p:cNvSpPr>
          <p:nvPr>
            <p:ph type="sldNum" sz="quarter" idx="12"/>
          </p:nvPr>
        </p:nvSpPr>
        <p:spPr/>
        <p:txBody>
          <a:bodyPr/>
          <a:lstStyle/>
          <a:p>
            <a:fld id="{33332072-079B-FB40-B61F-4649FFB0B54A}" type="slidenum">
              <a:rPr lang="en-US" smtClean="0"/>
              <a:t>‹#›</a:t>
            </a:fld>
            <a:endParaRPr lang="en-US" dirty="0"/>
          </a:p>
        </p:txBody>
      </p:sp>
    </p:spTree>
    <p:extLst>
      <p:ext uri="{BB962C8B-B14F-4D97-AF65-F5344CB8AC3E}">
        <p14:creationId xmlns:p14="http://schemas.microsoft.com/office/powerpoint/2010/main" val="3122296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F7643F-1DB0-AE4F-948D-66DBCD0FB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1F9275-C66A-F641-A26C-DE9F7A5A3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4A913-4252-794B-8417-EDC06DDC62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EF5C49-A71E-A74A-AA87-4923CD7DF613}" type="datetimeFigureOut">
              <a:rPr lang="en-US" smtClean="0"/>
              <a:t>11/30/2021</a:t>
            </a:fld>
            <a:endParaRPr lang="en-US" dirty="0"/>
          </a:p>
        </p:txBody>
      </p:sp>
      <p:sp>
        <p:nvSpPr>
          <p:cNvPr id="5" name="Footer Placeholder 4">
            <a:extLst>
              <a:ext uri="{FF2B5EF4-FFF2-40B4-BE49-F238E27FC236}">
                <a16:creationId xmlns:a16="http://schemas.microsoft.com/office/drawing/2014/main" id="{94361D52-C1BB-0049-A021-365B7D2E8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13D614D-F8C9-D649-8AEC-BDBF30742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332072-079B-FB40-B61F-4649FFB0B54A}" type="slidenum">
              <a:rPr lang="en-US" smtClean="0"/>
              <a:t>‹#›</a:t>
            </a:fld>
            <a:endParaRPr lang="en-US" dirty="0"/>
          </a:p>
        </p:txBody>
      </p:sp>
    </p:spTree>
    <p:extLst>
      <p:ext uri="{BB962C8B-B14F-4D97-AF65-F5344CB8AC3E}">
        <p14:creationId xmlns:p14="http://schemas.microsoft.com/office/powerpoint/2010/main" val="2572584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tiff"/><Relationship Id="rId5" Type="http://schemas.openxmlformats.org/officeDocument/2006/relationships/image" Target="../media/image2.emf"/><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hyperlink" Target="https://www.worldbank.org/en/topic/girlseducation" TargetMode="External"/><Relationship Id="rId5" Type="http://schemas.openxmlformats.org/officeDocument/2006/relationships/hyperlink" Target="https://www.un.org/sustainabledevelopment/blog/2016/12/report-majority-of-trafficking-victims-are-women-and-girls-one-third-children/" TargetMode="Externa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mailto:cadre@rotary.org" TargetMode="Externa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my-cms.rotary.org/en/document/presidential-conference-series-2021-2022" TargetMode="External"/><Relationship Id="rId5" Type="http://schemas.openxmlformats.org/officeDocument/2006/relationships/hyperlink" Target="https://my.rotary.org/en/news-media/office-president/" TargetMode="Externa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hyperlink" Target="https://data.unicef.org/topic/gender/covid-19/" TargetMode="External"/><Relationship Id="rId5" Type="http://schemas.openxmlformats.org/officeDocument/2006/relationships/hyperlink" Target="http://www.unfpa.org/gender-biased-sex-selection"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hyperlink" Target="https://www.unicef.org/gender-equality" TargetMode="Externa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s://www.unfpa.org/swop-2020#!/fgm-3" TargetMode="External"/><Relationship Id="rId5" Type="http://schemas.openxmlformats.org/officeDocument/2006/relationships/hyperlink" Target="https://www.unicef.org/protection/child-marriage"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hyperlink" Target="https://www.unicef.org/protection/female-genital-mutilation" TargetMode="Externa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hyperlink" Target="https://www.unicef.org/gender-equality" TargetMode="Externa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6F3585-F07D-4440-9AF3-4237E674AA1E}"/>
              </a:ext>
            </a:extLst>
          </p:cNvPr>
          <p:cNvSpPr/>
          <p:nvPr/>
        </p:nvSpPr>
        <p:spPr>
          <a:xfrm>
            <a:off x="0" y="0"/>
            <a:ext cx="12192000" cy="6858000"/>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71F5F51-E941-8C40-9192-FD83E46A1611}"/>
              </a:ext>
            </a:extLst>
          </p:cNvPr>
          <p:cNvSpPr/>
          <p:nvPr/>
        </p:nvSpPr>
        <p:spPr>
          <a:xfrm>
            <a:off x="0" y="3339029"/>
            <a:ext cx="12192000" cy="2176117"/>
          </a:xfrm>
          <a:prstGeom prst="rect">
            <a:avLst/>
          </a:prstGeom>
          <a:solidFill>
            <a:srgbClr val="02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1B4E7"/>
              </a:highlight>
            </a:endParaRPr>
          </a:p>
        </p:txBody>
      </p:sp>
      <p:pic>
        <p:nvPicPr>
          <p:cNvPr id="7" name="Picture 6">
            <a:extLst>
              <a:ext uri="{FF2B5EF4-FFF2-40B4-BE49-F238E27FC236}">
                <a16:creationId xmlns:a16="http://schemas.microsoft.com/office/drawing/2014/main" id="{92F61008-5AFF-634D-9011-6DE20E46D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03" y="359524"/>
            <a:ext cx="2609627" cy="2619982"/>
          </a:xfrm>
          <a:prstGeom prst="rect">
            <a:avLst/>
          </a:prstGeom>
        </p:spPr>
      </p:pic>
      <p:pic>
        <p:nvPicPr>
          <p:cNvPr id="10" name="Picture 9">
            <a:extLst>
              <a:ext uri="{FF2B5EF4-FFF2-40B4-BE49-F238E27FC236}">
                <a16:creationId xmlns:a16="http://schemas.microsoft.com/office/drawing/2014/main" id="{96EE50F4-4526-3043-AE6C-43D5B666C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4913" y="5860867"/>
            <a:ext cx="1883771" cy="716364"/>
          </a:xfrm>
          <a:prstGeom prst="rect">
            <a:avLst/>
          </a:prstGeom>
        </p:spPr>
      </p:pic>
      <p:sp>
        <p:nvSpPr>
          <p:cNvPr id="11" name="Subtitle 3">
            <a:extLst>
              <a:ext uri="{FF2B5EF4-FFF2-40B4-BE49-F238E27FC236}">
                <a16:creationId xmlns:a16="http://schemas.microsoft.com/office/drawing/2014/main" id="{568A6A20-78A7-024E-A441-EEAEDC7E8666}"/>
              </a:ext>
            </a:extLst>
          </p:cNvPr>
          <p:cNvSpPr txBox="1">
            <a:spLocks/>
          </p:cNvSpPr>
          <p:nvPr/>
        </p:nvSpPr>
        <p:spPr>
          <a:xfrm>
            <a:off x="0" y="3469861"/>
            <a:ext cx="12192000" cy="11590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TW" altLang="en-US" sz="4800" b="1" dirty="0">
                <a:solidFill>
                  <a:schemeClr val="bg1"/>
                </a:solidFill>
                <a:latin typeface="Arial" panose="020B0604020202020204" pitchFamily="34" charset="0"/>
                <a:cs typeface="Arial" panose="020B0604020202020204" pitchFamily="34" charset="0"/>
              </a:rPr>
              <a:t>賦予女孩力量</a:t>
            </a:r>
            <a:endParaRPr lang="en-US" altLang="zh-TW" sz="4800" b="1" dirty="0">
              <a:solidFill>
                <a:schemeClr val="bg1"/>
              </a:solidFill>
              <a:latin typeface="Arial" panose="020B0604020202020204" pitchFamily="34" charset="0"/>
              <a:cs typeface="Arial" panose="020B0604020202020204" pitchFamily="34" charset="0"/>
            </a:endParaRPr>
          </a:p>
          <a:p>
            <a:pPr marL="0" indent="0" algn="ctr">
              <a:buNone/>
            </a:pPr>
            <a:r>
              <a:rPr lang="en-US" sz="4800" b="1" dirty="0">
                <a:solidFill>
                  <a:schemeClr val="bg1"/>
                </a:solidFill>
                <a:latin typeface="Arial" panose="020B0604020202020204" pitchFamily="34" charset="0"/>
                <a:cs typeface="Arial" panose="020B0604020202020204" pitchFamily="34" charset="0"/>
              </a:rPr>
              <a:t>EMPOWERING GIRLS</a:t>
            </a:r>
          </a:p>
        </p:txBody>
      </p:sp>
      <p:sp>
        <p:nvSpPr>
          <p:cNvPr id="13" name="Subtitle 14">
            <a:extLst>
              <a:ext uri="{FF2B5EF4-FFF2-40B4-BE49-F238E27FC236}">
                <a16:creationId xmlns:a16="http://schemas.microsoft.com/office/drawing/2014/main" id="{002C0903-D219-114B-950B-117984639F4E}"/>
              </a:ext>
            </a:extLst>
          </p:cNvPr>
          <p:cNvSpPr txBox="1">
            <a:spLocks/>
          </p:cNvSpPr>
          <p:nvPr/>
        </p:nvSpPr>
        <p:spPr>
          <a:xfrm>
            <a:off x="0" y="4959205"/>
            <a:ext cx="12192000" cy="4656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bg1"/>
                </a:solidFill>
              </a:rPr>
              <a:t>2021-22 </a:t>
            </a:r>
            <a:r>
              <a:rPr lang="zh-TW" altLang="en-US" sz="3200" b="1" dirty="0">
                <a:solidFill>
                  <a:schemeClr val="bg1"/>
                </a:solidFill>
              </a:rPr>
              <a:t>社長倡議之一</a:t>
            </a:r>
            <a:endParaRPr lang="en-US" sz="3200" b="1" dirty="0">
              <a:solidFill>
                <a:schemeClr val="bg1"/>
              </a:solidFill>
            </a:endParaRPr>
          </a:p>
        </p:txBody>
      </p:sp>
      <p:pic>
        <p:nvPicPr>
          <p:cNvPr id="2" name="Picture 1">
            <a:extLst>
              <a:ext uri="{FF2B5EF4-FFF2-40B4-BE49-F238E27FC236}">
                <a16:creationId xmlns:a16="http://schemas.microsoft.com/office/drawing/2014/main" id="{E8CA13B3-899F-2344-AAD7-2EAD7B00C9E9}"/>
              </a:ext>
            </a:extLst>
          </p:cNvPr>
          <p:cNvPicPr>
            <a:picLocks noChangeAspect="1"/>
          </p:cNvPicPr>
          <p:nvPr/>
        </p:nvPicPr>
        <p:blipFill>
          <a:blip r:embed="rId6"/>
          <a:stretch>
            <a:fillRect/>
          </a:stretch>
        </p:blipFill>
        <p:spPr>
          <a:xfrm>
            <a:off x="9516824" y="280769"/>
            <a:ext cx="1674532" cy="1572241"/>
          </a:xfrm>
          <a:prstGeom prst="rect">
            <a:avLst/>
          </a:prstGeom>
        </p:spPr>
      </p:pic>
      <p:sp>
        <p:nvSpPr>
          <p:cNvPr id="15" name="Rectangle 14">
            <a:extLst>
              <a:ext uri="{FF2B5EF4-FFF2-40B4-BE49-F238E27FC236}">
                <a16:creationId xmlns:a16="http://schemas.microsoft.com/office/drawing/2014/main" id="{E7FD1795-CB3E-854F-B1A6-A0DCFCF11305}"/>
              </a:ext>
            </a:extLst>
          </p:cNvPr>
          <p:cNvSpPr/>
          <p:nvPr/>
        </p:nvSpPr>
        <p:spPr>
          <a:xfrm>
            <a:off x="9048640" y="1616851"/>
            <a:ext cx="2801843" cy="409019"/>
          </a:xfrm>
          <a:prstGeom prst="rect">
            <a:avLst/>
          </a:prstGeom>
          <a:solidFill>
            <a:srgbClr val="005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SERVE TO CHANGE LIVES</a:t>
            </a:r>
          </a:p>
        </p:txBody>
      </p:sp>
    </p:spTree>
    <p:custDataLst>
      <p:tags r:id="rId1"/>
    </p:custDataLst>
    <p:extLst>
      <p:ext uri="{BB962C8B-B14F-4D97-AF65-F5344CB8AC3E}">
        <p14:creationId xmlns:p14="http://schemas.microsoft.com/office/powerpoint/2010/main" val="84430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965430" y="1064302"/>
            <a:ext cx="6586491" cy="851126"/>
          </a:xfrm>
        </p:spPr>
        <p:txBody>
          <a:bodyPr anchor="b">
            <a:normAutofit/>
          </a:bodyPr>
          <a:lstStyle/>
          <a:p>
            <a:pPr algn="ctr"/>
            <a:r>
              <a:rPr lang="zh-TW" altLang="en-US" b="1" dirty="0"/>
              <a:t>暴力侵襲女孩</a:t>
            </a:r>
            <a:endParaRPr lang="en-US" b="1"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952731" y="2384612"/>
            <a:ext cx="6586489" cy="3601202"/>
          </a:xfrm>
        </p:spPr>
        <p:txBody>
          <a:bodyPr>
            <a:noAutofit/>
          </a:bodyPr>
          <a:lstStyle/>
          <a:p>
            <a:pPr lvl="0"/>
            <a:r>
              <a:rPr lang="zh-TW" altLang="en-US" sz="2200" dirty="0"/>
              <a:t>在所有人口販賣的受害者中，有</a:t>
            </a:r>
            <a:r>
              <a:rPr lang="en-US" altLang="zh-TW" sz="2200" dirty="0"/>
              <a:t>51%</a:t>
            </a:r>
            <a:r>
              <a:rPr lang="zh-TW" altLang="en-US" sz="2200" dirty="0"/>
              <a:t>是婦女，</a:t>
            </a:r>
            <a:r>
              <a:rPr lang="en-US" altLang="zh-TW" sz="2200" dirty="0"/>
              <a:t>20%</a:t>
            </a:r>
            <a:r>
              <a:rPr lang="zh-TW" altLang="en-US" sz="2200" dirty="0"/>
              <a:t>是女孩。</a:t>
            </a:r>
          </a:p>
          <a:p>
            <a:pPr lvl="0"/>
            <a:r>
              <a:rPr lang="zh-TW" altLang="en-US" sz="2200" dirty="0"/>
              <a:t>全球</a:t>
            </a:r>
            <a:r>
              <a:rPr lang="en-US" altLang="zh-TW" sz="2200" dirty="0"/>
              <a:t>15</a:t>
            </a:r>
            <a:r>
              <a:rPr lang="zh-TW" altLang="en-US" sz="2200" dirty="0"/>
              <a:t>至</a:t>
            </a:r>
            <a:r>
              <a:rPr lang="en-US" altLang="zh-TW" sz="2200" dirty="0"/>
              <a:t>19</a:t>
            </a:r>
            <a:r>
              <a:rPr lang="zh-TW" altLang="en-US" sz="2200" dirty="0"/>
              <a:t>歲的女孩中，每 </a:t>
            </a:r>
            <a:r>
              <a:rPr lang="en-US" altLang="zh-TW" sz="2200" dirty="0"/>
              <a:t>20</a:t>
            </a:r>
            <a:r>
              <a:rPr lang="zh-TW" altLang="en-US" sz="2200" dirty="0"/>
              <a:t>人中就有</a:t>
            </a:r>
            <a:r>
              <a:rPr lang="en-US" altLang="zh-TW" sz="2200" dirty="0"/>
              <a:t>1</a:t>
            </a:r>
            <a:r>
              <a:rPr lang="zh-TW" altLang="en-US" sz="2200" dirty="0"/>
              <a:t>人</a:t>
            </a:r>
            <a:r>
              <a:rPr lang="en-US" altLang="zh-TW" sz="2200" dirty="0"/>
              <a:t>(</a:t>
            </a:r>
            <a:r>
              <a:rPr lang="zh-TW" altLang="en-US" sz="2200" dirty="0"/>
              <a:t>全球約</a:t>
            </a:r>
            <a:r>
              <a:rPr lang="en-US" altLang="zh-TW" sz="2200" dirty="0"/>
              <a:t>1300</a:t>
            </a:r>
            <a:r>
              <a:rPr lang="zh-TW" altLang="en-US" sz="2200" dirty="0"/>
              <a:t>萬人</a:t>
            </a:r>
            <a:r>
              <a:rPr lang="en-US" altLang="zh-TW" sz="2200" dirty="0"/>
              <a:t>)</a:t>
            </a:r>
            <a:r>
              <a:rPr lang="zh-TW" altLang="en-US" sz="2200" dirty="0"/>
              <a:t>遭受過強迫性行為。</a:t>
            </a:r>
          </a:p>
          <a:p>
            <a:pPr lvl="0"/>
            <a:r>
              <a:rPr lang="zh-TW" altLang="en-US" sz="2200" dirty="0"/>
              <a:t>每年，估計有</a:t>
            </a:r>
            <a:r>
              <a:rPr lang="en-US" altLang="zh-TW" sz="2200" dirty="0"/>
              <a:t>6000</a:t>
            </a:r>
            <a:r>
              <a:rPr lang="zh-TW" altLang="en-US" sz="2200" dirty="0"/>
              <a:t>萬名女孩在上學途中或在學校遭到性侵犯。</a:t>
            </a:r>
          </a:p>
          <a:p>
            <a:pPr lvl="0"/>
            <a:r>
              <a:rPr lang="zh-TW" altLang="en-US" sz="2200" dirty="0"/>
              <a:t>近十分之四的少女認為在某些情況下毆打妻子是合理的。</a:t>
            </a:r>
          </a:p>
        </p:txBody>
      </p:sp>
      <p:pic>
        <p:nvPicPr>
          <p:cNvPr id="20" name="Picture 19" descr="A picture containing text, person, sitting, outdoor&#10;&#10;Description automatically generated">
            <a:extLst>
              <a:ext uri="{FF2B5EF4-FFF2-40B4-BE49-F238E27FC236}">
                <a16:creationId xmlns:a16="http://schemas.microsoft.com/office/drawing/2014/main" id="{48DC02AF-C0ED-41CD-A81B-872D27719CB7}"/>
              </a:ext>
            </a:extLst>
          </p:cNvPr>
          <p:cNvPicPr>
            <a:picLocks noChangeAspect="1"/>
          </p:cNvPicPr>
          <p:nvPr/>
        </p:nvPicPr>
        <p:blipFill rotWithShape="1">
          <a:blip r:embed="rId4"/>
          <a:srcRect l="18691" r="36189" b="-1"/>
          <a:stretch/>
        </p:blipFill>
        <p:spPr>
          <a:xfrm>
            <a:off x="20" y="10"/>
            <a:ext cx="4635571" cy="6857990"/>
          </a:xfrm>
          <a:prstGeom prst="rect">
            <a:avLst/>
          </a:prstGeom>
          <a:effectLst/>
        </p:spPr>
      </p:pic>
      <p:cxnSp>
        <p:nvCxnSpPr>
          <p:cNvPr id="25" name="Straight Connector 2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77AC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167042" y="6356350"/>
            <a:ext cx="1186758" cy="365125"/>
          </a:xfrm>
        </p:spPr>
        <p:txBody>
          <a:bodyPr>
            <a:normAutofit/>
          </a:bodyPr>
          <a:lstStyle/>
          <a:p>
            <a:pPr>
              <a:spcAft>
                <a:spcPts val="600"/>
              </a:spcAft>
            </a:pPr>
            <a:fld id="{97A94E25-127B-4C48-AF96-44BA7B823777}" type="slidenum">
              <a:rPr lang="en-US" smtClean="0"/>
              <a:pPr>
                <a:spcAft>
                  <a:spcPts val="600"/>
                </a:spcAft>
              </a:pPr>
              <a:t>10</a:t>
            </a:fld>
            <a:endParaRPr lang="en-US" dirty="0"/>
          </a:p>
        </p:txBody>
      </p:sp>
      <p:sp>
        <p:nvSpPr>
          <p:cNvPr id="3" name="Rectangle 2">
            <a:extLst>
              <a:ext uri="{FF2B5EF4-FFF2-40B4-BE49-F238E27FC236}">
                <a16:creationId xmlns:a16="http://schemas.microsoft.com/office/drawing/2014/main" id="{025C93C4-D0E4-DE44-8A9C-0C87870BE47B}"/>
              </a:ext>
            </a:extLst>
          </p:cNvPr>
          <p:cNvSpPr/>
          <p:nvPr/>
        </p:nvSpPr>
        <p:spPr>
          <a:xfrm>
            <a:off x="4882813" y="5872396"/>
            <a:ext cx="6890087" cy="523220"/>
          </a:xfrm>
          <a:prstGeom prst="rect">
            <a:avLst/>
          </a:prstGeom>
        </p:spPr>
        <p:txBody>
          <a:bodyPr wrap="square">
            <a:spAutoFit/>
          </a:bodyPr>
          <a:lstStyle/>
          <a:p>
            <a:r>
              <a:rPr lang="zh-TW" altLang="en-US" sz="1400" dirty="0"/>
              <a:t>來源</a:t>
            </a:r>
            <a:r>
              <a:rPr lang="en-US" sz="1400" dirty="0"/>
              <a:t>: </a:t>
            </a:r>
            <a:r>
              <a:rPr lang="en-US" sz="1400" u="sng" dirty="0">
                <a:hlinkClick r:id="rId5">
                  <a:extLst>
                    <a:ext uri="{A12FA001-AC4F-418D-AE19-62706E023703}">
                      <ahyp:hlinkClr xmlns:ahyp="http://schemas.microsoft.com/office/drawing/2018/hyperlinkcolor" val="tx"/>
                    </a:ext>
                  </a:extLst>
                </a:hlinkClick>
              </a:rPr>
              <a:t>un.org/sustainabledevelopment/blog/2016/12/report-majority-of-trafficking-victims-are-women-and-girls-one-third-children</a:t>
            </a:r>
            <a:r>
              <a:rPr lang="en-US" sz="1400" u="sng" dirty="0"/>
              <a:t>/</a:t>
            </a:r>
            <a:r>
              <a:rPr lang="en-US" sz="1400" dirty="0"/>
              <a:t>, Unicef.org, </a:t>
            </a:r>
            <a:r>
              <a:rPr lang="en-US" sz="1400" u="sng" dirty="0">
                <a:hlinkClick r:id="rId6">
                  <a:extLst>
                    <a:ext uri="{A12FA001-AC4F-418D-AE19-62706E023703}">
                      <ahyp:hlinkClr xmlns:ahyp="http://schemas.microsoft.com/office/drawing/2018/hyperlinkcolor" val="tx"/>
                    </a:ext>
                  </a:extLst>
                </a:hlinkClick>
              </a:rPr>
              <a:t>worldbank.org/girlseducation</a:t>
            </a:r>
            <a:r>
              <a:rPr lang="en-US" sz="1400" dirty="0"/>
              <a:t> </a:t>
            </a:r>
            <a:endParaRPr lang="en-CA" sz="1400" dirty="0"/>
          </a:p>
        </p:txBody>
      </p:sp>
    </p:spTree>
    <p:custDataLst>
      <p:tags r:id="rId1"/>
    </p:custDataLst>
    <p:extLst>
      <p:ext uri="{BB962C8B-B14F-4D97-AF65-F5344CB8AC3E}">
        <p14:creationId xmlns:p14="http://schemas.microsoft.com/office/powerpoint/2010/main" val="340910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person, indoor&#10;&#10;Description automatically generated">
            <a:extLst>
              <a:ext uri="{FF2B5EF4-FFF2-40B4-BE49-F238E27FC236}">
                <a16:creationId xmlns:a16="http://schemas.microsoft.com/office/drawing/2014/main" id="{054E8090-402D-42DB-8CFB-EC844946E67C}"/>
              </a:ext>
            </a:extLst>
          </p:cNvPr>
          <p:cNvPicPr>
            <a:picLocks noChangeAspect="1"/>
          </p:cNvPicPr>
          <p:nvPr/>
        </p:nvPicPr>
        <p:blipFill rotWithShape="1">
          <a:blip r:embed="rId4">
            <a:alphaModFix amt="35000"/>
          </a:blip>
          <a:srcRect t="1166" b="14564"/>
          <a:stretch/>
        </p:blipFill>
        <p:spPr>
          <a:xfrm>
            <a:off x="0" y="1"/>
            <a:ext cx="12191980" cy="6857999"/>
          </a:xfrm>
          <a:prstGeom prst="rect">
            <a:avLst/>
          </a:prstGeom>
        </p:spPr>
      </p:pic>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22">
            <a:extLst>
              <a:ext uri="{FF2B5EF4-FFF2-40B4-BE49-F238E27FC236}">
                <a16:creationId xmlns:a16="http://schemas.microsoft.com/office/drawing/2014/main" id="{E9884C24-5225-46CE-8E0D-62D13522E164}"/>
              </a:ext>
            </a:extLst>
          </p:cNvPr>
          <p:cNvSpPr txBox="1">
            <a:spLocks/>
          </p:cNvSpPr>
          <p:nvPr/>
        </p:nvSpPr>
        <p:spPr>
          <a:xfrm>
            <a:off x="262126" y="427494"/>
            <a:ext cx="4162648" cy="472627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6000" b="1" dirty="0">
                <a:solidFill>
                  <a:srgbClr val="FFFFFF"/>
                </a:solidFill>
              </a:rPr>
              <a:t>扶輪可以做些什麼</a:t>
            </a:r>
            <a:r>
              <a:rPr lang="en-US" sz="6000" b="1" dirty="0">
                <a:solidFill>
                  <a:srgbClr val="FFFFFF"/>
                </a:solidFill>
              </a:rPr>
              <a:t>? </a:t>
            </a:r>
          </a:p>
          <a:p>
            <a:pPr marL="0" indent="0">
              <a:buNone/>
            </a:pPr>
            <a:endParaRPr lang="en-US" sz="2000" dirty="0">
              <a:solidFill>
                <a:srgbClr val="FFFFFF"/>
              </a:solidFill>
            </a:endParaRPr>
          </a:p>
          <a:p>
            <a:pPr marL="0" indent="0">
              <a:buNone/>
            </a:pPr>
            <a:r>
              <a:rPr lang="zh-TW" altLang="en-US" sz="2200" dirty="0">
                <a:solidFill>
                  <a:srgbClr val="FFFFFF"/>
                </a:solidFill>
              </a:rPr>
              <a:t>扶輪社和地區可以藉由創造及實施提高女孩生活品質及改進女孩享受安全、健康及有生產力的生活之機會的服務專案來參與。他們還可以修改現有服務專案，來加入著重於賦予女孩力量的元素。</a:t>
            </a:r>
            <a:endParaRPr lang="en-US" sz="2000" dirty="0">
              <a:solidFill>
                <a:srgbClr val="FFFFFF"/>
              </a:solidFill>
            </a:endParaRPr>
          </a:p>
        </p:txBody>
      </p:sp>
      <p:sp>
        <p:nvSpPr>
          <p:cNvPr id="5" name="Text Placeholder 25">
            <a:extLst>
              <a:ext uri="{FF2B5EF4-FFF2-40B4-BE49-F238E27FC236}">
                <a16:creationId xmlns:a16="http://schemas.microsoft.com/office/drawing/2014/main" id="{42CA344B-3CBB-4FF6-AEEB-93B7CC5D0463}"/>
              </a:ext>
            </a:extLst>
          </p:cNvPr>
          <p:cNvSpPr txBox="1">
            <a:spLocks/>
          </p:cNvSpPr>
          <p:nvPr/>
        </p:nvSpPr>
        <p:spPr>
          <a:xfrm>
            <a:off x="5136779" y="427494"/>
            <a:ext cx="6630500" cy="6189206"/>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228600" algn="l">
              <a:lnSpc>
                <a:spcPct val="90000"/>
              </a:lnSpc>
              <a:spcAft>
                <a:spcPts val="1200"/>
              </a:spcAft>
              <a:buFont typeface="Arial" panose="020B0604020202020204" pitchFamily="34" charset="0"/>
              <a:buChar char="•"/>
            </a:pPr>
            <a:r>
              <a:rPr lang="zh-TW" altLang="en-US" sz="2400" dirty="0">
                <a:solidFill>
                  <a:schemeClr val="tx1"/>
                </a:solidFill>
              </a:rPr>
              <a:t>女孩在我們的社區面臨哪些挑戰？</a:t>
            </a:r>
          </a:p>
          <a:p>
            <a:pPr marL="342900" lvl="0" indent="-228600" algn="l">
              <a:lnSpc>
                <a:spcPct val="90000"/>
              </a:lnSpc>
              <a:spcAft>
                <a:spcPts val="1200"/>
              </a:spcAft>
              <a:buFont typeface="Arial" panose="020B0604020202020204" pitchFamily="34" charset="0"/>
              <a:buChar char="•"/>
            </a:pPr>
            <a:r>
              <a:rPr lang="zh-TW" altLang="en-US" sz="2400" dirty="0">
                <a:solidFill>
                  <a:schemeClr val="tx1"/>
                </a:solidFill>
              </a:rPr>
              <a:t>我們的扶輪社如何與社區合作，以找到因應這些挑戰的解決方案？</a:t>
            </a:r>
          </a:p>
          <a:p>
            <a:pPr marL="342900" lvl="0" indent="-228600" algn="l">
              <a:lnSpc>
                <a:spcPct val="90000"/>
              </a:lnSpc>
              <a:spcAft>
                <a:spcPts val="1200"/>
              </a:spcAft>
              <a:buFont typeface="Arial" panose="020B0604020202020204" pitchFamily="34" charset="0"/>
              <a:buChar char="•"/>
            </a:pPr>
            <a:r>
              <a:rPr lang="zh-TW" altLang="en-US" sz="2400" dirty="0">
                <a:solidFill>
                  <a:schemeClr val="tx1"/>
                </a:solidFill>
              </a:rPr>
              <a:t>我們的區域有哪些文化慣常可能會阻擋女孩上學？</a:t>
            </a:r>
          </a:p>
          <a:p>
            <a:pPr marL="342900" lvl="0" indent="-228600" algn="l">
              <a:lnSpc>
                <a:spcPct val="90000"/>
              </a:lnSpc>
              <a:spcAft>
                <a:spcPts val="1200"/>
              </a:spcAft>
              <a:buFont typeface="Arial" panose="020B0604020202020204" pitchFamily="34" charset="0"/>
              <a:buChar char="•"/>
            </a:pPr>
            <a:r>
              <a:rPr lang="zh-TW" altLang="en-US" sz="2400" dirty="0">
                <a:solidFill>
                  <a:schemeClr val="tx1"/>
                </a:solidFill>
              </a:rPr>
              <a:t>我們可以與哪些當地組織合作，辦理賦予女孩力量的服務專案？</a:t>
            </a:r>
          </a:p>
          <a:p>
            <a:pPr marL="342900" lvl="0" indent="-228600" algn="l">
              <a:lnSpc>
                <a:spcPct val="90000"/>
              </a:lnSpc>
              <a:spcAft>
                <a:spcPts val="1200"/>
              </a:spcAft>
              <a:buFont typeface="Arial" panose="020B0604020202020204" pitchFamily="34" charset="0"/>
              <a:buChar char="•"/>
            </a:pPr>
            <a:r>
              <a:rPr lang="zh-TW" altLang="en-US" sz="2400" dirty="0">
                <a:solidFill>
                  <a:schemeClr val="tx1"/>
                </a:solidFill>
              </a:rPr>
              <a:t>我們如何在我們的社區及我們的夥伴之中提高必須賦予女孩力量的認識？</a:t>
            </a:r>
          </a:p>
          <a:p>
            <a:pPr marL="342900" lvl="0" indent="-228600" algn="l">
              <a:lnSpc>
                <a:spcPct val="90000"/>
              </a:lnSpc>
              <a:spcAft>
                <a:spcPts val="1200"/>
              </a:spcAft>
              <a:buFont typeface="Arial" panose="020B0604020202020204" pitchFamily="34" charset="0"/>
              <a:buChar char="•"/>
            </a:pPr>
            <a:r>
              <a:rPr lang="zh-TW" altLang="en-US" sz="2400" dirty="0">
                <a:solidFill>
                  <a:schemeClr val="tx1"/>
                </a:solidFill>
              </a:rPr>
              <a:t>我們的社是否賦予女性力量來擔任領導角色？</a:t>
            </a:r>
          </a:p>
        </p:txBody>
      </p:sp>
    </p:spTree>
    <p:custDataLst>
      <p:tags r:id="rId1"/>
    </p:custDataLst>
    <p:extLst>
      <p:ext uri="{BB962C8B-B14F-4D97-AF65-F5344CB8AC3E}">
        <p14:creationId xmlns:p14="http://schemas.microsoft.com/office/powerpoint/2010/main" val="584399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196327" y="-100913"/>
            <a:ext cx="5733826" cy="1059678"/>
          </a:xfrm>
        </p:spPr>
        <p:txBody>
          <a:bodyPr anchor="b">
            <a:normAutofit/>
          </a:bodyPr>
          <a:lstStyle/>
          <a:p>
            <a:r>
              <a:rPr lang="zh-TW" altLang="en-US" b="1" dirty="0"/>
              <a:t>資源</a:t>
            </a:r>
            <a:endParaRPr lang="en-US" b="1" dirty="0"/>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6DDE3C9-9898-46FF-89C0-97BAB8C5F355}"/>
              </a:ext>
            </a:extLst>
          </p:cNvPr>
          <p:cNvPicPr>
            <a:picLocks noChangeAspect="1"/>
          </p:cNvPicPr>
          <p:nvPr/>
        </p:nvPicPr>
        <p:blipFill rotWithShape="1">
          <a:blip r:embed="rId4"/>
          <a:srcRect l="8011" r="16761"/>
          <a:stretch/>
        </p:blipFill>
        <p:spPr>
          <a:xfrm>
            <a:off x="5314750" y="0"/>
            <a:ext cx="687725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39400" y="6356350"/>
            <a:ext cx="914400" cy="365125"/>
          </a:xfrm>
        </p:spPr>
        <p:txBody>
          <a:bodyPr>
            <a:normAutofit/>
          </a:bodyPr>
          <a:lstStyle/>
          <a:p>
            <a:pPr>
              <a:spcAft>
                <a:spcPts val="600"/>
              </a:spcAft>
            </a:pPr>
            <a:fld id="{97A94E25-127B-4C48-AF96-44BA7B823777}" type="slidenum">
              <a:rPr lang="en-US">
                <a:solidFill>
                  <a:srgbClr val="FFFFFF"/>
                </a:solidFill>
              </a:rPr>
              <a:pPr>
                <a:spcAft>
                  <a:spcPts val="600"/>
                </a:spcAft>
              </a:pPr>
              <a:t>12</a:t>
            </a:fld>
            <a:endParaRPr lang="en-US" dirty="0">
              <a:solidFill>
                <a:srgbClr val="FFFFFF"/>
              </a:solidFill>
            </a:endParaRPr>
          </a:p>
        </p:txBody>
      </p:sp>
      <p:sp>
        <p:nvSpPr>
          <p:cNvPr id="10" name="Rectangle 9">
            <a:extLst>
              <a:ext uri="{FF2B5EF4-FFF2-40B4-BE49-F238E27FC236}">
                <a16:creationId xmlns:a16="http://schemas.microsoft.com/office/drawing/2014/main" id="{DF8A0C2C-5EDA-4505-97A2-B9DBB5905DB9}"/>
              </a:ext>
            </a:extLst>
          </p:cNvPr>
          <p:cNvSpPr/>
          <p:nvPr/>
        </p:nvSpPr>
        <p:spPr>
          <a:xfrm>
            <a:off x="537882" y="2272553"/>
            <a:ext cx="3859306" cy="484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25">
            <a:extLst>
              <a:ext uri="{FF2B5EF4-FFF2-40B4-BE49-F238E27FC236}">
                <a16:creationId xmlns:a16="http://schemas.microsoft.com/office/drawing/2014/main" id="{2E7A3929-E790-4B44-828C-D0691784E559}"/>
              </a:ext>
            </a:extLst>
          </p:cNvPr>
          <p:cNvSpPr txBox="1">
            <a:spLocks/>
          </p:cNvSpPr>
          <p:nvPr/>
        </p:nvSpPr>
        <p:spPr>
          <a:xfrm>
            <a:off x="338675" y="958766"/>
            <a:ext cx="4973027" cy="5762710"/>
          </a:xfrm>
          <a:prstGeom prst="rect">
            <a:avLst/>
          </a:prstGeom>
        </p:spPr>
        <p:txBody>
          <a:bodyPr vert="horz" lIns="91440" tIns="45720" rIns="91440" bIns="45720" rtlCol="0" anchor="ctr">
            <a:normAutofit fontScale="70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en-CA" sz="1600" b="1" dirty="0">
              <a:solidFill>
                <a:schemeClr val="tx1"/>
              </a:solidFill>
            </a:endParaRPr>
          </a:p>
          <a:p>
            <a:pPr algn="l"/>
            <a:r>
              <a:rPr lang="zh-TW" altLang="en-US" sz="1900" b="1" dirty="0">
                <a:solidFill>
                  <a:schemeClr val="tx1"/>
                </a:solidFill>
              </a:rPr>
              <a:t>賦予女孩力量大使</a:t>
            </a:r>
            <a:r>
              <a:rPr lang="en-CA" sz="1900" b="1" dirty="0">
                <a:solidFill>
                  <a:schemeClr val="tx1"/>
                </a:solidFill>
              </a:rPr>
              <a:t>Empowering Girls ambassadors</a:t>
            </a:r>
          </a:p>
          <a:p>
            <a:pPr marL="342900" indent="-342900" algn="l">
              <a:buFont typeface="Arial" panose="020B0604020202020204" pitchFamily="34" charset="0"/>
              <a:buChar char="•"/>
            </a:pPr>
            <a:r>
              <a:rPr lang="zh-TW" altLang="en-US" sz="1900" dirty="0">
                <a:solidFill>
                  <a:schemeClr val="tx1"/>
                </a:solidFill>
              </a:rPr>
              <a:t>倡導賦予女孩力量。</a:t>
            </a:r>
            <a:endParaRPr lang="en-US" altLang="zh-TW" sz="1900" dirty="0">
              <a:solidFill>
                <a:schemeClr val="tx1"/>
              </a:solidFill>
            </a:endParaRPr>
          </a:p>
          <a:p>
            <a:pPr marL="342900" indent="-342900" algn="l">
              <a:buFont typeface="Arial" panose="020B0604020202020204" pitchFamily="34" charset="0"/>
              <a:buChar char="•"/>
            </a:pPr>
            <a:r>
              <a:rPr lang="zh-TW" altLang="en-US" sz="1900" dirty="0">
                <a:solidFill>
                  <a:schemeClr val="tx1"/>
                </a:solidFill>
              </a:rPr>
              <a:t>作為扶輪社及地區的資源。</a:t>
            </a:r>
          </a:p>
          <a:p>
            <a:pPr marL="342900" indent="-342900" algn="l">
              <a:buFont typeface="Arial" panose="020B0604020202020204" pitchFamily="34" charset="0"/>
              <a:buChar char="•"/>
            </a:pPr>
            <a:r>
              <a:rPr lang="zh-TW" altLang="en-US" sz="1900" dirty="0">
                <a:solidFill>
                  <a:schemeClr val="tx1"/>
                </a:solidFill>
              </a:rPr>
              <a:t>收集與分享成功案例。</a:t>
            </a:r>
          </a:p>
          <a:p>
            <a:pPr algn="l"/>
            <a:endParaRPr lang="en-CA" sz="1900" dirty="0">
              <a:solidFill>
                <a:schemeClr val="tx1"/>
              </a:solidFill>
            </a:endParaRPr>
          </a:p>
          <a:p>
            <a:pPr algn="l"/>
            <a:r>
              <a:rPr lang="zh-TW" altLang="en-US" sz="1900" b="1" dirty="0">
                <a:solidFill>
                  <a:schemeClr val="tx1"/>
                </a:solidFill>
              </a:rPr>
              <a:t>機會</a:t>
            </a:r>
            <a:r>
              <a:rPr lang="en-US" sz="1900" b="1" dirty="0">
                <a:solidFill>
                  <a:schemeClr val="tx1"/>
                </a:solidFill>
              </a:rPr>
              <a:t>Opportunities</a:t>
            </a:r>
          </a:p>
          <a:p>
            <a:pPr marL="342900" indent="-342900" algn="l">
              <a:buFont typeface="Arial" panose="020B0604020202020204" pitchFamily="34" charset="0"/>
              <a:buChar char="•"/>
            </a:pPr>
            <a:r>
              <a:rPr lang="zh-TW" altLang="en-US" sz="1900" dirty="0">
                <a:solidFill>
                  <a:schemeClr val="tx1"/>
                </a:solidFill>
              </a:rPr>
              <a:t>探訪國際扶輪社長網頁</a:t>
            </a:r>
            <a:r>
              <a:rPr lang="en-US" sz="1900" dirty="0">
                <a:solidFill>
                  <a:schemeClr val="tx1"/>
                </a:solidFill>
                <a:hlinkClick r:id="rId5"/>
              </a:rPr>
              <a:t>RI president’s page</a:t>
            </a:r>
            <a:r>
              <a:rPr lang="en-US" sz="1900" dirty="0">
                <a:solidFill>
                  <a:schemeClr val="tx1"/>
                </a:solidFill>
              </a:rPr>
              <a:t> </a:t>
            </a:r>
            <a:r>
              <a:rPr lang="zh-TW" altLang="en-US" sz="1900" dirty="0">
                <a:solidFill>
                  <a:schemeClr val="tx1"/>
                </a:solidFill>
              </a:rPr>
              <a:t>，以找到參與方式。</a:t>
            </a:r>
            <a:endParaRPr lang="en-US" sz="1900" dirty="0">
              <a:solidFill>
                <a:schemeClr val="tx1"/>
              </a:solidFill>
            </a:endParaRPr>
          </a:p>
          <a:p>
            <a:pPr marL="342900" indent="-342900" algn="l">
              <a:buFont typeface="Arial" panose="020B0604020202020204" pitchFamily="34" charset="0"/>
              <a:buChar char="•"/>
            </a:pPr>
            <a:r>
              <a:rPr lang="zh-TW" altLang="en-US" sz="1900" dirty="0">
                <a:solidFill>
                  <a:schemeClr val="tx1"/>
                </a:solidFill>
              </a:rPr>
              <a:t>參加社長會議</a:t>
            </a:r>
            <a:r>
              <a:rPr lang="en-US" sz="1900" dirty="0">
                <a:solidFill>
                  <a:schemeClr val="tx1"/>
                </a:solidFill>
              </a:rPr>
              <a:t> </a:t>
            </a:r>
            <a:r>
              <a:rPr lang="en-US" sz="1900" dirty="0">
                <a:solidFill>
                  <a:schemeClr val="tx1"/>
                </a:solidFill>
                <a:hlinkClick r:id="rId6"/>
              </a:rPr>
              <a:t>presidential conference</a:t>
            </a:r>
            <a:r>
              <a:rPr lang="zh-TW" altLang="en-US" sz="1900" dirty="0">
                <a:solidFill>
                  <a:schemeClr val="tx1"/>
                </a:solidFill>
              </a:rPr>
              <a:t>。</a:t>
            </a:r>
            <a:endParaRPr lang="en-US" sz="1900" dirty="0">
              <a:solidFill>
                <a:schemeClr val="tx1"/>
              </a:solidFill>
            </a:endParaRPr>
          </a:p>
          <a:p>
            <a:pPr marL="342900" indent="-342900" algn="l">
              <a:buFont typeface="Arial" panose="020B0604020202020204" pitchFamily="34" charset="0"/>
              <a:buChar char="•"/>
            </a:pPr>
            <a:r>
              <a:rPr lang="zh-TW" altLang="en-US" sz="1900" dirty="0">
                <a:solidFill>
                  <a:schemeClr val="tx1"/>
                </a:solidFill>
              </a:rPr>
              <a:t>了解更多關於扶輪各方面保護青少年</a:t>
            </a:r>
            <a:r>
              <a:rPr lang="en-US" altLang="zh-TW" sz="1900" dirty="0">
                <a:solidFill>
                  <a:schemeClr val="tx1"/>
                </a:solidFill>
              </a:rPr>
              <a:t>youth protection</a:t>
            </a:r>
            <a:r>
              <a:rPr lang="zh-TW" altLang="en-US" sz="1900" dirty="0">
                <a:solidFill>
                  <a:schemeClr val="tx1"/>
                </a:solidFill>
              </a:rPr>
              <a:t>的方法。</a:t>
            </a:r>
            <a:endParaRPr lang="en-US" sz="1900" dirty="0">
              <a:solidFill>
                <a:schemeClr val="tx1"/>
              </a:solidFill>
            </a:endParaRPr>
          </a:p>
          <a:p>
            <a:pPr marL="342900" indent="-342900" algn="l">
              <a:buFont typeface="Arial" panose="020B0604020202020204" pitchFamily="34" charset="0"/>
              <a:buChar char="•"/>
            </a:pPr>
            <a:endParaRPr lang="en-US" sz="1900" dirty="0">
              <a:solidFill>
                <a:schemeClr val="tx1"/>
              </a:solidFill>
            </a:endParaRPr>
          </a:p>
          <a:p>
            <a:pPr algn="l"/>
            <a:r>
              <a:rPr lang="zh-TW" altLang="en-US" sz="1900" b="1" dirty="0">
                <a:solidFill>
                  <a:schemeClr val="tx1"/>
                </a:solidFill>
              </a:rPr>
              <a:t>扶輪行動團體</a:t>
            </a:r>
            <a:r>
              <a:rPr lang="en-US" sz="1900" b="1" dirty="0">
                <a:solidFill>
                  <a:schemeClr val="tx1"/>
                </a:solidFill>
              </a:rPr>
              <a:t>Rotary Action Groups</a:t>
            </a:r>
            <a:endParaRPr lang="en-US" sz="1900" dirty="0">
              <a:solidFill>
                <a:schemeClr val="tx1"/>
              </a:solidFill>
            </a:endParaRPr>
          </a:p>
          <a:p>
            <a:pPr marL="342900" indent="-342900" algn="l">
              <a:buFont typeface="Arial" panose="020B0604020202020204" pitchFamily="34" charset="0"/>
              <a:buChar char="•"/>
            </a:pPr>
            <a:r>
              <a:rPr lang="zh-TW" altLang="en-US" sz="1900" dirty="0">
                <a:solidFill>
                  <a:schemeClr val="tx1"/>
                </a:solidFill>
              </a:rPr>
              <a:t>在國際扶輪社長網頁上尋找聯絡資訊。</a:t>
            </a:r>
          </a:p>
          <a:p>
            <a:pPr marL="342900" indent="-342900" algn="l">
              <a:buFont typeface="Arial" panose="020B0604020202020204" pitchFamily="34" charset="0"/>
              <a:buChar char="•"/>
            </a:pPr>
            <a:r>
              <a:rPr lang="zh-TW" altLang="en-US" sz="1900" dirty="0">
                <a:solidFill>
                  <a:schemeClr val="tx1"/>
                </a:solidFill>
              </a:rPr>
              <a:t>與可以提供幫助的行動團體聯繫。</a:t>
            </a:r>
          </a:p>
          <a:p>
            <a:pPr marL="342900" indent="-342900" algn="l">
              <a:buFont typeface="Arial" panose="020B0604020202020204" pitchFamily="34" charset="0"/>
              <a:buChar char="•"/>
            </a:pPr>
            <a:endParaRPr lang="en-US" sz="1900" dirty="0">
              <a:solidFill>
                <a:schemeClr val="tx1"/>
              </a:solidFill>
            </a:endParaRPr>
          </a:p>
          <a:p>
            <a:pPr algn="l"/>
            <a:r>
              <a:rPr lang="zh-TW" altLang="en-US" sz="1900" b="1" dirty="0">
                <a:solidFill>
                  <a:schemeClr val="tx1"/>
                </a:solidFill>
              </a:rPr>
              <a:t>技術顧問幹部</a:t>
            </a:r>
            <a:r>
              <a:rPr lang="en-US" sz="1900" b="1" dirty="0">
                <a:solidFill>
                  <a:schemeClr val="tx1"/>
                </a:solidFill>
              </a:rPr>
              <a:t>The Cadre of Technical Advisers</a:t>
            </a:r>
          </a:p>
          <a:p>
            <a:pPr marL="342900" indent="-342900" algn="l">
              <a:buFont typeface="Arial" panose="020B0604020202020204" pitchFamily="34" charset="0"/>
              <a:buChar char="•"/>
            </a:pPr>
            <a:r>
              <a:rPr lang="zh-TW" altLang="en-US" sz="1900" dirty="0">
                <a:solidFill>
                  <a:schemeClr val="tx1"/>
                </a:solidFill>
              </a:rPr>
              <a:t>寫信寄至</a:t>
            </a:r>
            <a:r>
              <a:rPr lang="en-US" sz="1900" dirty="0">
                <a:solidFill>
                  <a:schemeClr val="accent5">
                    <a:lumMod val="75000"/>
                  </a:schemeClr>
                </a:solidFill>
                <a:hlinkClick r:id="rId7"/>
              </a:rPr>
              <a:t>cadre@rotary.org</a:t>
            </a:r>
            <a:r>
              <a:rPr lang="zh-TW" altLang="en-US" sz="1900" dirty="0">
                <a:solidFill>
                  <a:schemeClr val="tx1"/>
                </a:solidFill>
              </a:rPr>
              <a:t>，尋找可以幫助實施賦予女孩力量倡議的顧問。</a:t>
            </a:r>
            <a:endParaRPr lang="en-US" sz="1900" dirty="0">
              <a:solidFill>
                <a:schemeClr val="tx1"/>
              </a:solidFill>
            </a:endParaRPr>
          </a:p>
          <a:p>
            <a:pPr marL="342900" indent="-342900" algn="l">
              <a:buFont typeface="Arial" panose="020B0604020202020204" pitchFamily="34" charset="0"/>
              <a:buChar char="•"/>
            </a:pPr>
            <a:endParaRPr lang="en-US" sz="1900" b="1" dirty="0">
              <a:solidFill>
                <a:schemeClr val="accent5">
                  <a:lumMod val="75000"/>
                </a:schemeClr>
              </a:solidFill>
            </a:endParaRPr>
          </a:p>
          <a:p>
            <a:pPr algn="l"/>
            <a:r>
              <a:rPr lang="zh-TW" altLang="en-US" sz="1900" b="1" dirty="0">
                <a:solidFill>
                  <a:schemeClr val="tx1"/>
                </a:solidFill>
              </a:rPr>
              <a:t>扶輪櫥窗</a:t>
            </a:r>
            <a:r>
              <a:rPr lang="en-US" sz="1900" b="1" dirty="0">
                <a:solidFill>
                  <a:schemeClr val="tx1"/>
                </a:solidFill>
              </a:rPr>
              <a:t>Rotary Showcase</a:t>
            </a:r>
          </a:p>
          <a:p>
            <a:pPr marL="342900" indent="-342900" algn="l">
              <a:buFont typeface="Arial" panose="020B0604020202020204" pitchFamily="34" charset="0"/>
              <a:buChar char="•"/>
            </a:pPr>
            <a:r>
              <a:rPr lang="zh-TW" altLang="en-US" sz="1900" dirty="0">
                <a:solidFill>
                  <a:schemeClr val="tx1"/>
                </a:solidFill>
              </a:rPr>
              <a:t>尋找服務專案的構想或與其他扶輪社合作以賦予女孩力量的方法。</a:t>
            </a:r>
          </a:p>
          <a:p>
            <a:pPr marL="342900" indent="-342900" algn="l">
              <a:buFont typeface="Arial" panose="020B0604020202020204" pitchFamily="34" charset="0"/>
              <a:buChar char="•"/>
            </a:pPr>
            <a:r>
              <a:rPr lang="zh-TW" altLang="en-US" sz="1900" dirty="0">
                <a:solidFill>
                  <a:schemeClr val="tx1"/>
                </a:solidFill>
              </a:rPr>
              <a:t>把您的服務活動或專案添加到</a:t>
            </a:r>
            <a:r>
              <a:rPr lang="en-US" sz="1900" dirty="0">
                <a:solidFill>
                  <a:schemeClr val="tx1"/>
                </a:solidFill>
              </a:rPr>
              <a:t> Empowering Girls 2021 </a:t>
            </a:r>
            <a:r>
              <a:rPr lang="zh-TW" altLang="en-US" sz="1900" dirty="0">
                <a:solidFill>
                  <a:schemeClr val="tx1"/>
                </a:solidFill>
              </a:rPr>
              <a:t>或</a:t>
            </a:r>
            <a:r>
              <a:rPr lang="en-US" sz="1900" dirty="0">
                <a:solidFill>
                  <a:schemeClr val="tx1"/>
                </a:solidFill>
              </a:rPr>
              <a:t> EG2021</a:t>
            </a:r>
            <a:r>
              <a:rPr lang="zh-TW" altLang="en-US" sz="1900" dirty="0">
                <a:solidFill>
                  <a:schemeClr val="tx1"/>
                </a:solidFill>
              </a:rPr>
              <a:t>的「賦予女孩力量運動」</a:t>
            </a:r>
            <a:r>
              <a:rPr lang="en-US" altLang="zh-TW" sz="1900" dirty="0">
                <a:solidFill>
                  <a:schemeClr val="tx1"/>
                </a:solidFill>
              </a:rPr>
              <a:t>Empowering Girls Campaign</a:t>
            </a:r>
            <a:endParaRPr lang="en-US" sz="1900" dirty="0">
              <a:solidFill>
                <a:schemeClr val="tx1"/>
              </a:solidFill>
            </a:endParaRPr>
          </a:p>
          <a:p>
            <a:pPr marL="342900" indent="-342900" algn="l">
              <a:buFont typeface="Arial" panose="020B0604020202020204" pitchFamily="34" charset="0"/>
              <a:buChar char="•"/>
            </a:pPr>
            <a:endParaRPr lang="en-US" sz="1900" dirty="0">
              <a:solidFill>
                <a:schemeClr val="tx1"/>
              </a:solidFill>
            </a:endParaRPr>
          </a:p>
          <a:p>
            <a:pPr algn="l"/>
            <a:r>
              <a:rPr lang="zh-TW" altLang="en-US" sz="1900" b="1" dirty="0">
                <a:solidFill>
                  <a:schemeClr val="tx1"/>
                </a:solidFill>
              </a:rPr>
              <a:t>夥伴關係</a:t>
            </a:r>
            <a:r>
              <a:rPr lang="en-US" sz="1900" b="1" dirty="0">
                <a:solidFill>
                  <a:schemeClr val="tx1"/>
                </a:solidFill>
              </a:rPr>
              <a:t>Partnerships</a:t>
            </a:r>
          </a:p>
          <a:p>
            <a:pPr marL="342900" indent="-342900" algn="l">
              <a:buFont typeface="Arial" panose="020B0604020202020204" pitchFamily="34" charset="0"/>
              <a:buChar char="•"/>
            </a:pPr>
            <a:r>
              <a:rPr lang="zh-TW" altLang="en-US" sz="1900" dirty="0">
                <a:solidFill>
                  <a:schemeClr val="tx1"/>
                </a:solidFill>
              </a:rPr>
              <a:t>與我們夥伴「全球教育夥伴關係」</a:t>
            </a:r>
            <a:r>
              <a:rPr lang="en-US" altLang="zh-TW" sz="1900" dirty="0">
                <a:solidFill>
                  <a:schemeClr val="tx1"/>
                </a:solidFill>
              </a:rPr>
              <a:t>Global Partnership for Education</a:t>
            </a:r>
            <a:r>
              <a:rPr lang="zh-TW" altLang="en-US" sz="1900" dirty="0">
                <a:solidFill>
                  <a:schemeClr val="tx1"/>
                </a:solidFill>
              </a:rPr>
              <a:t>合作，辦理增加女孩受教育機會的服務專案。</a:t>
            </a:r>
            <a:endParaRPr lang="en-US" sz="1900" dirty="0">
              <a:solidFill>
                <a:schemeClr val="tx1"/>
              </a:solidFill>
            </a:endParaRPr>
          </a:p>
        </p:txBody>
      </p:sp>
    </p:spTree>
    <p:custDataLst>
      <p:tags r:id="rId1"/>
    </p:custDataLst>
    <p:extLst>
      <p:ext uri="{BB962C8B-B14F-4D97-AF65-F5344CB8AC3E}">
        <p14:creationId xmlns:p14="http://schemas.microsoft.com/office/powerpoint/2010/main" val="421452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05349" y="3771898"/>
            <a:ext cx="3290887" cy="2452687"/>
          </a:xfrm>
        </p:spPr>
        <p:txBody>
          <a:bodyPr anchor="ctr">
            <a:normAutofit/>
          </a:bodyPr>
          <a:lstStyle/>
          <a:p>
            <a:r>
              <a:rPr lang="zh-TW" altLang="en-US" b="1" dirty="0"/>
              <a:t>賦予女孩力量的傳奇</a:t>
            </a:r>
            <a:endParaRPr lang="en-US" b="1" dirty="0"/>
          </a:p>
        </p:txBody>
      </p:sp>
      <p:pic>
        <p:nvPicPr>
          <p:cNvPr id="4" name="Picture 3">
            <a:extLst>
              <a:ext uri="{FF2B5EF4-FFF2-40B4-BE49-F238E27FC236}">
                <a16:creationId xmlns:a16="http://schemas.microsoft.com/office/drawing/2014/main" id="{94A24B6E-FC59-4C12-A2C5-8010B373C495}"/>
              </a:ext>
            </a:extLst>
          </p:cNvPr>
          <p:cNvPicPr>
            <a:picLocks noChangeAspect="1"/>
          </p:cNvPicPr>
          <p:nvPr/>
        </p:nvPicPr>
        <p:blipFill rotWithShape="1">
          <a:blip r:embed="rId4"/>
          <a:srcRect t="11818" b="425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496236" y="3710613"/>
            <a:ext cx="8213160" cy="2912256"/>
          </a:xfrm>
        </p:spPr>
        <p:txBody>
          <a:bodyPr anchor="ctr">
            <a:normAutofit/>
          </a:bodyPr>
          <a:lstStyle/>
          <a:p>
            <a:pPr marL="0" indent="0">
              <a:buNone/>
            </a:pPr>
            <a:r>
              <a:rPr lang="zh-TW" altLang="zh-TW" sz="1800" kern="100" dirty="0">
                <a:effectLst/>
                <a:latin typeface="Calibri" panose="020F0502020204030204" pitchFamily="34" charset="0"/>
                <a:ea typeface="新細明體" panose="02020500000000000000" pitchFamily="18" charset="-120"/>
                <a:cs typeface="Times New Roman" panose="02020603050405020304" pitchFamily="18" charset="0"/>
              </a:rPr>
              <a:t>賦予女孩力量倡議應該是扶輪對一世代的女孩產生持久影響的開始。</a:t>
            </a:r>
          </a:p>
          <a:p>
            <a:pPr marL="0" indent="0">
              <a:buNone/>
            </a:pPr>
            <a:r>
              <a:rPr lang="zh-TW" altLang="zh-TW" sz="1800" dirty="0">
                <a:effectLst/>
                <a:latin typeface="Calibri" panose="020F0502020204030204" pitchFamily="34" charset="0"/>
                <a:ea typeface="新細明體" panose="02020500000000000000" pitchFamily="18" charset="-120"/>
                <a:cs typeface="Times New Roman" panose="02020603050405020304" pitchFamily="18" charset="0"/>
              </a:rPr>
              <a:t>我們可以藉以下方式改變女孩的生活：</a:t>
            </a:r>
            <a:endPar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endParaRPr>
          </a:p>
          <a:p>
            <a:pPr lvl="1">
              <a:spcBef>
                <a:spcPts val="1200"/>
              </a:spcBef>
            </a:pPr>
            <a:r>
              <a:rPr lang="zh-TW" altLang="en-US" sz="2000" dirty="0"/>
              <a:t>倡導公共及私營部門支援女孩</a:t>
            </a:r>
          </a:p>
          <a:p>
            <a:pPr lvl="1">
              <a:spcBef>
                <a:spcPts val="1200"/>
              </a:spcBef>
            </a:pPr>
            <a:r>
              <a:rPr lang="zh-TW" altLang="en-US" sz="2000" dirty="0"/>
              <a:t>在我們的社區、我們的社交網絡及我們的伙伴關係中提高對女孩的需求的認識</a:t>
            </a:r>
            <a:r>
              <a:rPr lang="en-US" altLang="zh-TW" sz="2000" dirty="0"/>
              <a:t>——</a:t>
            </a:r>
            <a:r>
              <a:rPr lang="zh-TW" altLang="en-US" sz="2000" dirty="0"/>
              <a:t>正如我們在根除小兒麻痺工作中所做的那樣</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864600" y="6356350"/>
            <a:ext cx="2743200" cy="365125"/>
          </a:xfrm>
        </p:spPr>
        <p:txBody>
          <a:bodyPr>
            <a:normAutofit/>
          </a:bodyPr>
          <a:lstStyle/>
          <a:p>
            <a:pPr>
              <a:spcAft>
                <a:spcPts val="600"/>
              </a:spcAft>
            </a:pPr>
            <a:fld id="{97A94E25-127B-4C48-AF96-44BA7B823777}" type="slidenum">
              <a:rPr lang="en-US">
                <a:solidFill>
                  <a:schemeClr val="tx1">
                    <a:lumMod val="75000"/>
                    <a:lumOff val="25000"/>
                  </a:schemeClr>
                </a:solidFill>
              </a:rPr>
              <a:pPr>
                <a:spcAft>
                  <a:spcPts val="600"/>
                </a:spcAft>
              </a:pPr>
              <a:t>13</a:t>
            </a:fld>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67724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14</a:t>
            </a:fld>
            <a:endParaRPr lang="en-US" dirty="0"/>
          </a:p>
        </p:txBody>
      </p:sp>
      <p:pic>
        <p:nvPicPr>
          <p:cNvPr id="7" name="Grafik 8">
            <a:extLst>
              <a:ext uri="{FF2B5EF4-FFF2-40B4-BE49-F238E27FC236}">
                <a16:creationId xmlns:a16="http://schemas.microsoft.com/office/drawing/2014/main" id="{C9FD3584-70EC-E448-9956-DC2D4B1648C4}"/>
              </a:ext>
            </a:extLst>
          </p:cNvPr>
          <p:cNvPicPr>
            <a:picLocks noGrp="1" noChangeAspect="1"/>
          </p:cNvPicPr>
          <p:nvPr>
            <p:ph idx="1"/>
          </p:nvPr>
        </p:nvPicPr>
        <p:blipFill>
          <a:blip r:embed="rId4"/>
          <a:stretch>
            <a:fillRect/>
          </a:stretch>
        </p:blipFill>
        <p:spPr>
          <a:xfrm>
            <a:off x="4030549" y="509462"/>
            <a:ext cx="4579905" cy="4408246"/>
          </a:xfrm>
          <a:prstGeom prst="rect">
            <a:avLst/>
          </a:prstGeom>
        </p:spPr>
      </p:pic>
      <p:sp>
        <p:nvSpPr>
          <p:cNvPr id="3" name="TextBox 2"/>
          <p:cNvSpPr txBox="1"/>
          <p:nvPr/>
        </p:nvSpPr>
        <p:spPr>
          <a:xfrm>
            <a:off x="1676656" y="5120256"/>
            <a:ext cx="9287692" cy="984885"/>
          </a:xfrm>
          <a:prstGeom prst="rect">
            <a:avLst/>
          </a:prstGeom>
          <a:noFill/>
        </p:spPr>
        <p:txBody>
          <a:bodyPr wrap="square" rtlCol="0">
            <a:spAutoFit/>
          </a:bodyPr>
          <a:lstStyle/>
          <a:p>
            <a:pPr algn="ctr"/>
            <a:r>
              <a:rPr lang="zh-TW" altLang="en-US" sz="4400" dirty="0">
                <a:solidFill>
                  <a:srgbClr val="00B0F0"/>
                </a:solidFill>
              </a:rPr>
              <a:t>謝謝</a:t>
            </a:r>
            <a:r>
              <a:rPr lang="en-US" sz="4400" dirty="0">
                <a:solidFill>
                  <a:srgbClr val="00B0F0"/>
                </a:solidFill>
              </a:rPr>
              <a:t>!</a:t>
            </a:r>
          </a:p>
          <a:p>
            <a:pPr algn="r"/>
            <a:r>
              <a:rPr lang="zh-TW" altLang="zh-TW" sz="1400" dirty="0">
                <a:solidFill>
                  <a:srgbClr val="000000"/>
                </a:solidFill>
                <a:effectLst/>
                <a:latin typeface="華康中圓體" panose="020F0509000000000000" pitchFamily="49" charset="-120"/>
                <a:ea typeface="華康中圓體" panose="020F0509000000000000" pitchFamily="49" charset="-120"/>
                <a:cs typeface="Calibri" panose="020F0502020204030204" pitchFamily="34" charset="0"/>
              </a:rPr>
              <a:t>台灣</a:t>
            </a:r>
            <a:r>
              <a:rPr lang="zh-TW" altLang="zh-TW" sz="1400">
                <a:solidFill>
                  <a:srgbClr val="000000"/>
                </a:solidFill>
                <a:effectLst/>
                <a:latin typeface="華康中圓體" panose="020F0509000000000000" pitchFamily="49" charset="-120"/>
                <a:ea typeface="華康中圓體" panose="020F0509000000000000" pitchFamily="49" charset="-120"/>
                <a:cs typeface="Calibri" panose="020F0502020204030204" pitchFamily="34" charset="0"/>
              </a:rPr>
              <a:t>扶輪</a:t>
            </a:r>
            <a:r>
              <a:rPr lang="zh-TW" altLang="en-US" sz="1400">
                <a:solidFill>
                  <a:srgbClr val="000000"/>
                </a:solidFill>
                <a:effectLst/>
                <a:latin typeface="華康中圓體" panose="020F0509000000000000" pitchFamily="49" charset="-120"/>
                <a:ea typeface="華康中圓體" panose="020F0509000000000000" pitchFamily="49" charset="-120"/>
                <a:cs typeface="Calibri" panose="020F0502020204030204" pitchFamily="34" charset="0"/>
              </a:rPr>
              <a:t>月刊</a:t>
            </a:r>
            <a:r>
              <a:rPr lang="zh-TW" altLang="en-US" sz="1400">
                <a:solidFill>
                  <a:srgbClr val="000000"/>
                </a:solidFill>
                <a:latin typeface="華康中圓體" panose="020F0509000000000000" pitchFamily="49" charset="-120"/>
                <a:ea typeface="華康中圓體" panose="020F0509000000000000" pitchFamily="49" charset="-120"/>
                <a:cs typeface="Calibri" panose="020F0502020204030204" pitchFamily="34" charset="0"/>
              </a:rPr>
              <a:t>譯</a:t>
            </a:r>
            <a:endParaRPr lang="en-US" sz="1400" dirty="0">
              <a:solidFill>
                <a:srgbClr val="00B0F0"/>
              </a:solidFill>
              <a:latin typeface="華康中圓體" panose="020F0509000000000000" pitchFamily="49" charset="-120"/>
              <a:ea typeface="華康中圓體" panose="020F0509000000000000" pitchFamily="49" charset="-120"/>
            </a:endParaRPr>
          </a:p>
        </p:txBody>
      </p:sp>
    </p:spTree>
    <p:custDataLst>
      <p:tags r:id="rId1"/>
    </p:custDataLst>
    <p:extLst>
      <p:ext uri="{BB962C8B-B14F-4D97-AF65-F5344CB8AC3E}">
        <p14:creationId xmlns:p14="http://schemas.microsoft.com/office/powerpoint/2010/main" val="70681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96D5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24256" y="4767072"/>
            <a:ext cx="6594189" cy="772651"/>
          </a:xfrm>
        </p:spPr>
        <p:txBody>
          <a:bodyPr vert="horz" lIns="91440" tIns="45720" rIns="91440" bIns="45720" rtlCol="0" anchor="ctr">
            <a:normAutofit/>
          </a:bodyPr>
          <a:lstStyle/>
          <a:p>
            <a:pPr algn="ctr"/>
            <a:r>
              <a:rPr lang="zh-TW" altLang="en-US" b="1" dirty="0">
                <a:solidFill>
                  <a:srgbClr val="FFFFFF"/>
                </a:solidFill>
              </a:rPr>
              <a:t>賦予女孩力量倡議</a:t>
            </a:r>
          </a:p>
        </p:txBody>
      </p:sp>
      <p:pic>
        <p:nvPicPr>
          <p:cNvPr id="9" name="Picture 8" descr="A picture containing person, outdoor, little, young&#10;&#10;Description automatically generated">
            <a:extLst>
              <a:ext uri="{FF2B5EF4-FFF2-40B4-BE49-F238E27FC236}">
                <a16:creationId xmlns:a16="http://schemas.microsoft.com/office/drawing/2014/main" id="{382BC5B9-E089-47EB-9124-717E1D2C1377}"/>
              </a:ext>
            </a:extLst>
          </p:cNvPr>
          <p:cNvPicPr>
            <a:picLocks noChangeAspect="1"/>
          </p:cNvPicPr>
          <p:nvPr/>
        </p:nvPicPr>
        <p:blipFill rotWithShape="1">
          <a:blip r:embed="rId4"/>
          <a:srcRect t="2665" r="1" b="10157"/>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 Placeholder 25">
            <a:extLst>
              <a:ext uri="{FF2B5EF4-FFF2-40B4-BE49-F238E27FC236}">
                <a16:creationId xmlns:a16="http://schemas.microsoft.com/office/drawing/2014/main" id="{D40417A3-6F9E-40BA-B8E5-FEBCAB5D4D5D}"/>
              </a:ext>
            </a:extLst>
          </p:cNvPr>
          <p:cNvSpPr txBox="1">
            <a:spLocks/>
          </p:cNvSpPr>
          <p:nvPr/>
        </p:nvSpPr>
        <p:spPr>
          <a:xfrm>
            <a:off x="7718612" y="321731"/>
            <a:ext cx="4145841" cy="62134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algn="l">
              <a:lnSpc>
                <a:spcPct val="90000"/>
              </a:lnSpc>
              <a:spcAft>
                <a:spcPts val="600"/>
              </a:spcAft>
            </a:pPr>
            <a:r>
              <a:rPr lang="zh-TW" altLang="en-US" sz="2800" b="1" dirty="0">
                <a:solidFill>
                  <a:srgbClr val="FFFFFF"/>
                </a:solidFill>
                <a:latin typeface="+mj-lt"/>
              </a:rPr>
              <a:t>為何賦予女子力量</a:t>
            </a:r>
            <a:r>
              <a:rPr lang="en-US" sz="2800" b="1" dirty="0">
                <a:solidFill>
                  <a:srgbClr val="FFFFFF"/>
                </a:solidFill>
                <a:latin typeface="+mj-lt"/>
              </a:rPr>
              <a:t>?</a:t>
            </a:r>
          </a:p>
          <a:p>
            <a:pPr algn="ctr">
              <a:lnSpc>
                <a:spcPct val="90000"/>
              </a:lnSpc>
              <a:spcAft>
                <a:spcPts val="600"/>
              </a:spcAft>
            </a:pPr>
            <a:endParaRPr lang="en-US" sz="900" b="1" dirty="0">
              <a:solidFill>
                <a:srgbClr val="FFFFFF"/>
              </a:solidFill>
            </a:endParaRPr>
          </a:p>
          <a:p>
            <a:pPr marL="228600" indent="-228600" algn="l">
              <a:spcAft>
                <a:spcPts val="1800"/>
              </a:spcAft>
              <a:buFont typeface="Arial" panose="020B0604020202020204" pitchFamily="34" charset="0"/>
              <a:buChar char="•"/>
            </a:pPr>
            <a:r>
              <a:rPr lang="zh-TW" altLang="en-US" sz="2100" dirty="0">
                <a:solidFill>
                  <a:srgbClr val="FFFFFF"/>
                </a:solidFill>
              </a:rPr>
              <a:t>使家庭更健康。</a:t>
            </a:r>
          </a:p>
          <a:p>
            <a:pPr marL="228600" indent="-228600" algn="l">
              <a:spcAft>
                <a:spcPts val="1800"/>
              </a:spcAft>
              <a:buFont typeface="Arial" panose="020B0604020202020204" pitchFamily="34" charset="0"/>
              <a:buChar char="•"/>
            </a:pPr>
            <a:r>
              <a:rPr lang="zh-TW" altLang="en-US" sz="2100" dirty="0">
                <a:solidFill>
                  <a:srgbClr val="FFFFFF"/>
                </a:solidFill>
              </a:rPr>
              <a:t>受過教育的女孩有接受更好教育的子女、賺取更高的薪水、幫助她們的家庭擺脫貧困。</a:t>
            </a:r>
          </a:p>
          <a:p>
            <a:pPr marL="228600" indent="-228600" algn="l">
              <a:spcAft>
                <a:spcPts val="1800"/>
              </a:spcAft>
              <a:buFont typeface="Arial" panose="020B0604020202020204" pitchFamily="34" charset="0"/>
              <a:buChar char="•"/>
            </a:pPr>
            <a:r>
              <a:rPr lang="zh-TW" altLang="en-US" sz="2100" dirty="0">
                <a:solidFill>
                  <a:srgbClr val="FFFFFF"/>
                </a:solidFill>
              </a:rPr>
              <a:t>世界經濟論壇分享說，婦女若以與男性相同的比率進入勞動力市場，到了</a:t>
            </a:r>
            <a:r>
              <a:rPr lang="en-US" altLang="zh-TW" sz="2100" dirty="0">
                <a:solidFill>
                  <a:srgbClr val="FFFFFF"/>
                </a:solidFill>
              </a:rPr>
              <a:t>2025</a:t>
            </a:r>
            <a:r>
              <a:rPr lang="zh-TW" altLang="en-US" sz="2100" dirty="0">
                <a:solidFill>
                  <a:srgbClr val="FFFFFF"/>
                </a:solidFill>
              </a:rPr>
              <a:t>年，將為全球年度國內生產毛額增加</a:t>
            </a:r>
            <a:r>
              <a:rPr lang="en-US" altLang="zh-TW" sz="2100" dirty="0">
                <a:solidFill>
                  <a:srgbClr val="FFFFFF"/>
                </a:solidFill>
              </a:rPr>
              <a:t>28</a:t>
            </a:r>
            <a:r>
              <a:rPr lang="zh-TW" altLang="en-US" sz="2100" dirty="0">
                <a:solidFill>
                  <a:srgbClr val="FFFFFF"/>
                </a:solidFill>
              </a:rPr>
              <a:t>兆美元。</a:t>
            </a:r>
          </a:p>
          <a:p>
            <a:pPr marL="228600" indent="-228600" algn="l">
              <a:spcAft>
                <a:spcPts val="1800"/>
              </a:spcAft>
              <a:buFont typeface="Arial" panose="020B0604020202020204" pitchFamily="34" charset="0"/>
              <a:buChar char="•"/>
            </a:pPr>
            <a:r>
              <a:rPr lang="zh-TW" altLang="en-US" sz="2100" dirty="0">
                <a:solidFill>
                  <a:srgbClr val="FFFFFF"/>
                </a:solidFill>
              </a:rPr>
              <a:t>每個女孩都應該掌控自己的未來。我們有義務保護女孩的權利並促進她們的福祉。</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a:spcAft>
                <a:spcPts val="600"/>
              </a:spcAft>
              <a:defRPr/>
            </a:pPr>
            <a:fld id="{97A94E25-127B-4C48-AF96-44BA7B823777}" type="slidenum">
              <a:rPr lang="en-US" sz="1050">
                <a:solidFill>
                  <a:schemeClr val="tx1">
                    <a:lumMod val="50000"/>
                    <a:lumOff val="50000"/>
                  </a:schemeClr>
                </a:solidFill>
                <a:latin typeface="Calibri" panose="020F0502020204030204"/>
              </a:rPr>
              <a:pPr>
                <a:spcAft>
                  <a:spcPts val="600"/>
                </a:spcAft>
                <a:defRPr/>
              </a:pPr>
              <a:t>2</a:t>
            </a:fld>
            <a:endParaRPr lang="en-US" sz="1050" dirty="0">
              <a:solidFill>
                <a:schemeClr val="tx1">
                  <a:lumMod val="50000"/>
                  <a:lumOff val="50000"/>
                </a:schemeClr>
              </a:solidFill>
              <a:latin typeface="Calibri" panose="020F0502020204030204"/>
            </a:endParaRPr>
          </a:p>
        </p:txBody>
      </p:sp>
      <p:sp>
        <p:nvSpPr>
          <p:cNvPr id="11" name="Content Placeholder 22">
            <a:extLst>
              <a:ext uri="{FF2B5EF4-FFF2-40B4-BE49-F238E27FC236}">
                <a16:creationId xmlns:a16="http://schemas.microsoft.com/office/drawing/2014/main" id="{2AA198CC-135C-4F90-9D21-5C42E0CF75CA}"/>
              </a:ext>
            </a:extLst>
          </p:cNvPr>
          <p:cNvSpPr txBox="1">
            <a:spLocks/>
          </p:cNvSpPr>
          <p:nvPr/>
        </p:nvSpPr>
        <p:spPr>
          <a:xfrm>
            <a:off x="327547" y="5539723"/>
            <a:ext cx="7058306" cy="9954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TW" altLang="en-US" sz="2000" dirty="0">
                <a:solidFill>
                  <a:schemeClr val="bg1"/>
                </a:solidFill>
              </a:rPr>
              <a:t>透過賦予女孩力量倡議，世界各地的扶輪社員可以提高女孩的安全、健康、教育和福祉。</a:t>
            </a:r>
            <a:endParaRPr lang="en-CA" sz="2000" dirty="0">
              <a:solidFill>
                <a:schemeClr val="bg1"/>
              </a:solidFill>
            </a:endParaRPr>
          </a:p>
        </p:txBody>
      </p:sp>
    </p:spTree>
    <p:custDataLst>
      <p:tags r:id="rId1"/>
    </p:custDataLst>
    <p:extLst>
      <p:ext uri="{BB962C8B-B14F-4D97-AF65-F5344CB8AC3E}">
        <p14:creationId xmlns:p14="http://schemas.microsoft.com/office/powerpoint/2010/main" val="346042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66701" y="3903663"/>
            <a:ext cx="3290886" cy="2452687"/>
          </a:xfrm>
        </p:spPr>
        <p:txBody>
          <a:bodyPr anchor="ctr">
            <a:normAutofit/>
          </a:bodyPr>
          <a:lstStyle/>
          <a:p>
            <a:r>
              <a:rPr lang="zh-TW" altLang="en-US" sz="4000" b="1" dirty="0"/>
              <a:t>偏好生兒子</a:t>
            </a:r>
            <a:endParaRPr lang="en-US" sz="4000" b="1" dirty="0"/>
          </a:p>
        </p:txBody>
      </p:sp>
      <p:pic>
        <p:nvPicPr>
          <p:cNvPr id="4" name="Picture 3">
            <a:extLst>
              <a:ext uri="{FF2B5EF4-FFF2-40B4-BE49-F238E27FC236}">
                <a16:creationId xmlns:a16="http://schemas.microsoft.com/office/drawing/2014/main" id="{C1357D1C-DC84-414B-BE58-FB337D072ADE}"/>
              </a:ext>
            </a:extLst>
          </p:cNvPr>
          <p:cNvPicPr>
            <a:picLocks noChangeAspect="1"/>
          </p:cNvPicPr>
          <p:nvPr/>
        </p:nvPicPr>
        <p:blipFill rotWithShape="1">
          <a:blip r:embed="rId4"/>
          <a:srcRect t="21625" b="32780"/>
          <a:stretch/>
        </p:blipFill>
        <p:spPr>
          <a:xfrm>
            <a:off x="20" y="-281603"/>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114675" y="3343273"/>
            <a:ext cx="8696323" cy="3292475"/>
          </a:xfrm>
        </p:spPr>
        <p:txBody>
          <a:bodyPr anchor="ctr">
            <a:noAutofit/>
          </a:bodyPr>
          <a:lstStyle/>
          <a:p>
            <a:r>
              <a:rPr lang="zh-TW" altLang="en-US" sz="2100" dirty="0"/>
              <a:t>偏好生兒子會導致以墮胎、殺嬰即其他方式選擇生育子女的性別。</a:t>
            </a:r>
          </a:p>
          <a:p>
            <a:r>
              <a:rPr lang="zh-TW" altLang="en-US" sz="2100" dirty="0"/>
              <a:t>據信，因為父母偏好生兒子，使世界人口估計缺少了女性</a:t>
            </a:r>
            <a:r>
              <a:rPr lang="en-US" altLang="zh-TW" sz="2100" dirty="0"/>
              <a:t>1.4 </a:t>
            </a:r>
            <a:r>
              <a:rPr lang="zh-TW" altLang="en-US" sz="2100" dirty="0"/>
              <a:t>億人。</a:t>
            </a:r>
          </a:p>
          <a:p>
            <a:r>
              <a:rPr lang="zh-TW" altLang="en-US" sz="2100" dirty="0"/>
              <a:t>自</a:t>
            </a:r>
            <a:r>
              <a:rPr lang="en-US" altLang="zh-TW" sz="2100" dirty="0"/>
              <a:t>1990 </a:t>
            </a:r>
            <a:r>
              <a:rPr lang="zh-TW" altLang="en-US" sz="2100" dirty="0"/>
              <a:t>年代以來，在某些區域，男性的出生率比女性</a:t>
            </a:r>
            <a:r>
              <a:rPr lang="en-US" altLang="zh-TW" sz="2100" dirty="0"/>
              <a:t>25%</a:t>
            </a:r>
            <a:r>
              <a:rPr lang="zh-TW" altLang="en-US" sz="2100" dirty="0"/>
              <a:t>。</a:t>
            </a:r>
          </a:p>
          <a:p>
            <a:r>
              <a:rPr lang="zh-TW" altLang="en-US" sz="2100" dirty="0"/>
              <a:t>以可供利用的數據分析，每</a:t>
            </a:r>
            <a:r>
              <a:rPr lang="en-US" altLang="zh-TW" sz="2100" dirty="0"/>
              <a:t>6</a:t>
            </a:r>
            <a:r>
              <a:rPr lang="zh-TW" altLang="en-US" sz="2100" dirty="0"/>
              <a:t>個國家有超過</a:t>
            </a:r>
            <a:r>
              <a:rPr lang="en-US" altLang="zh-TW" sz="2100" dirty="0"/>
              <a:t>5</a:t>
            </a:r>
            <a:r>
              <a:rPr lang="zh-TW" altLang="en-US" sz="2100" dirty="0"/>
              <a:t>個國家的</a:t>
            </a:r>
            <a:r>
              <a:rPr lang="en-US" altLang="zh-TW" sz="2100" dirty="0"/>
              <a:t>10-14</a:t>
            </a:r>
            <a:r>
              <a:rPr lang="zh-TW" altLang="en-US" sz="2100" dirty="0"/>
              <a:t>歲女孩比同齡男孩更有可能每週花 </a:t>
            </a:r>
            <a:r>
              <a:rPr lang="en-US" altLang="zh-TW" sz="2100" dirty="0"/>
              <a:t>1</a:t>
            </a:r>
            <a:r>
              <a:rPr lang="zh-TW" altLang="en-US" sz="2100" dirty="0"/>
              <a:t>小時或更多時間做家務。</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864600" y="6356350"/>
            <a:ext cx="2743200" cy="365125"/>
          </a:xfrm>
        </p:spPr>
        <p:txBody>
          <a:bodyPr>
            <a:normAutofit/>
          </a:bodyPr>
          <a:lstStyle/>
          <a:p>
            <a:pPr>
              <a:spcAft>
                <a:spcPts val="600"/>
              </a:spcAft>
            </a:pPr>
            <a:fld id="{97A94E25-127B-4C48-AF96-44BA7B823777}" type="slidenum">
              <a:rPr lang="en-US">
                <a:solidFill>
                  <a:schemeClr val="tx1">
                    <a:lumMod val="75000"/>
                    <a:lumOff val="25000"/>
                  </a:schemeClr>
                </a:solidFill>
              </a:rPr>
              <a:pPr>
                <a:spcAft>
                  <a:spcPts val="600"/>
                </a:spcAft>
              </a:pPr>
              <a:t>3</a:t>
            </a:fld>
            <a:endParaRPr lang="en-US" dirty="0">
              <a:solidFill>
                <a:schemeClr val="tx1">
                  <a:lumMod val="75000"/>
                  <a:lumOff val="25000"/>
                </a:schemeClr>
              </a:solidFill>
            </a:endParaRPr>
          </a:p>
        </p:txBody>
      </p:sp>
      <p:sp>
        <p:nvSpPr>
          <p:cNvPr id="3" name="Rectangle 2">
            <a:extLst>
              <a:ext uri="{FF2B5EF4-FFF2-40B4-BE49-F238E27FC236}">
                <a16:creationId xmlns:a16="http://schemas.microsoft.com/office/drawing/2014/main" id="{C268B3BC-748B-7643-8BF5-674B16CF9921}"/>
              </a:ext>
            </a:extLst>
          </p:cNvPr>
          <p:cNvSpPr/>
          <p:nvPr/>
        </p:nvSpPr>
        <p:spPr>
          <a:xfrm>
            <a:off x="3327401" y="6467670"/>
            <a:ext cx="10039350" cy="307777"/>
          </a:xfrm>
          <a:prstGeom prst="rect">
            <a:avLst/>
          </a:prstGeom>
        </p:spPr>
        <p:txBody>
          <a:bodyPr wrap="square">
            <a:spAutoFit/>
          </a:bodyPr>
          <a:lstStyle/>
          <a:p>
            <a:pPr>
              <a:defRPr/>
            </a:pPr>
            <a:r>
              <a:rPr lang="zh-TW" altLang="en-US" sz="1400" dirty="0"/>
              <a:t>來源</a:t>
            </a:r>
            <a:r>
              <a:rPr lang="en-US" sz="1400" dirty="0"/>
              <a:t>: </a:t>
            </a:r>
            <a:r>
              <a:rPr lang="en-US" sz="1400" u="sng" dirty="0">
                <a:hlinkClick r:id="rId5"/>
              </a:rPr>
              <a:t>unfpa.org/gender-biased-sex-selection</a:t>
            </a:r>
            <a:r>
              <a:rPr lang="en-US" sz="1400" dirty="0"/>
              <a:t> and </a:t>
            </a:r>
            <a:r>
              <a:rPr lang="en-US" sz="1400" dirty="0">
                <a:hlinkClick r:id="rId6"/>
              </a:rPr>
              <a:t>data.unicef.org/topic/gender/covid-19/</a:t>
            </a:r>
            <a:endParaRPr lang="en-CA" sz="1400" dirty="0"/>
          </a:p>
        </p:txBody>
      </p:sp>
    </p:spTree>
    <p:custDataLst>
      <p:tags r:id="rId1"/>
    </p:custDataLst>
    <p:extLst>
      <p:ext uri="{BB962C8B-B14F-4D97-AF65-F5344CB8AC3E}">
        <p14:creationId xmlns:p14="http://schemas.microsoft.com/office/powerpoint/2010/main" val="309617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252413" y="3885238"/>
            <a:ext cx="3290887" cy="2452687"/>
          </a:xfrm>
        </p:spPr>
        <p:txBody>
          <a:bodyPr anchor="ctr">
            <a:normAutofit/>
          </a:bodyPr>
          <a:lstStyle/>
          <a:p>
            <a:r>
              <a:rPr lang="zh-TW" altLang="en-US" b="1" dirty="0"/>
              <a:t>健康與營養</a:t>
            </a:r>
            <a:endParaRPr lang="en-US" b="1" dirty="0"/>
          </a:p>
        </p:txBody>
      </p:sp>
      <p:pic>
        <p:nvPicPr>
          <p:cNvPr id="18" name="Picture 17">
            <a:extLst>
              <a:ext uri="{FF2B5EF4-FFF2-40B4-BE49-F238E27FC236}">
                <a16:creationId xmlns:a16="http://schemas.microsoft.com/office/drawing/2014/main" id="{6479124C-EC0A-4D85-850B-CBD93C33AD91}"/>
              </a:ext>
            </a:extLst>
          </p:cNvPr>
          <p:cNvPicPr>
            <a:picLocks noChangeAspect="1"/>
          </p:cNvPicPr>
          <p:nvPr/>
        </p:nvPicPr>
        <p:blipFill rotWithShape="1">
          <a:blip r:embed="rId4"/>
          <a:srcRect t="28593" b="2581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022600" y="3903663"/>
            <a:ext cx="8267700" cy="2452687"/>
          </a:xfrm>
        </p:spPr>
        <p:txBody>
          <a:bodyPr anchor="ctr">
            <a:normAutofit/>
          </a:bodyPr>
          <a:lstStyle/>
          <a:p>
            <a:pPr lvl="0"/>
            <a:r>
              <a:rPr lang="zh-TW" altLang="en-US" sz="2000" dirty="0"/>
              <a:t>在過去的</a:t>
            </a:r>
            <a:r>
              <a:rPr lang="en-US" altLang="zh-TW" sz="2000" dirty="0"/>
              <a:t>20</a:t>
            </a:r>
            <a:r>
              <a:rPr lang="zh-TW" altLang="en-US" sz="2000" dirty="0"/>
              <a:t>年裡，在減少中度或嚴重體重不足的</a:t>
            </a:r>
            <a:r>
              <a:rPr lang="en-US" altLang="zh-TW" sz="2000" dirty="0"/>
              <a:t>5-19</a:t>
            </a:r>
            <a:r>
              <a:rPr lang="zh-TW" altLang="en-US" sz="2000" dirty="0"/>
              <a:t>歲女孩人數方面進展甚微。</a:t>
            </a:r>
          </a:p>
          <a:p>
            <a:pPr lvl="0"/>
            <a:r>
              <a:rPr lang="zh-TW" altLang="en-US" sz="2000" dirty="0"/>
              <a:t>在南亞，自</a:t>
            </a:r>
            <a:r>
              <a:rPr lang="en-US" altLang="zh-TW" sz="2000" dirty="0"/>
              <a:t>1995</a:t>
            </a:r>
            <a:r>
              <a:rPr lang="zh-TW" altLang="en-US" sz="2000" dirty="0"/>
              <a:t>年以來幾乎沒有取得任何進展，五分之一的女孩體重中度或嚴重不足。</a:t>
            </a:r>
          </a:p>
          <a:p>
            <a:pPr lvl="0"/>
            <a:r>
              <a:rPr lang="zh-TW" altLang="en-US" sz="2000" dirty="0"/>
              <a:t>自</a:t>
            </a:r>
            <a:r>
              <a:rPr lang="en-US" altLang="zh-TW" sz="2000" dirty="0"/>
              <a:t>1995</a:t>
            </a:r>
            <a:r>
              <a:rPr lang="zh-TW" altLang="en-US" sz="2000" dirty="0"/>
              <a:t>年以來，</a:t>
            </a:r>
            <a:r>
              <a:rPr lang="en-US" altLang="zh-TW" sz="2000" dirty="0"/>
              <a:t>5-19 </a:t>
            </a:r>
            <a:r>
              <a:rPr lang="zh-TW" altLang="en-US" sz="2000" dirty="0"/>
              <a:t>歲女孩體重超重的比例卻幾乎翻了一倍，從</a:t>
            </a:r>
            <a:r>
              <a:rPr lang="en-US" altLang="zh-TW" sz="2000" dirty="0"/>
              <a:t>9%</a:t>
            </a:r>
            <a:r>
              <a:rPr lang="zh-TW" altLang="en-US" sz="2000" dirty="0"/>
              <a:t>增加到 </a:t>
            </a:r>
            <a:r>
              <a:rPr lang="en-US" altLang="zh-TW" sz="2000" dirty="0"/>
              <a:t>17%</a:t>
            </a:r>
            <a:r>
              <a:rPr lang="zh-TW" altLang="en-US" sz="2000" dirty="0"/>
              <a:t>。</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8864600" y="6356350"/>
            <a:ext cx="2743200" cy="365125"/>
          </a:xfrm>
        </p:spPr>
        <p:txBody>
          <a:bodyPr>
            <a:normAutofit/>
          </a:bodyPr>
          <a:lstStyle/>
          <a:p>
            <a:pPr>
              <a:spcAft>
                <a:spcPts val="600"/>
              </a:spcAft>
            </a:pPr>
            <a:fld id="{97A94E25-127B-4C48-AF96-44BA7B823777}" type="slidenum">
              <a:rPr lang="en-US">
                <a:solidFill>
                  <a:schemeClr val="tx1">
                    <a:lumMod val="75000"/>
                    <a:lumOff val="25000"/>
                  </a:schemeClr>
                </a:solidFill>
              </a:rPr>
              <a:pPr>
                <a:spcAft>
                  <a:spcPts val="600"/>
                </a:spcAft>
              </a:pPr>
              <a:t>4</a:t>
            </a:fld>
            <a:endParaRPr lang="en-US"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14797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640080" y="325369"/>
            <a:ext cx="4833620" cy="714359"/>
          </a:xfrm>
        </p:spPr>
        <p:txBody>
          <a:bodyPr anchor="b">
            <a:noAutofit/>
          </a:bodyPr>
          <a:lstStyle/>
          <a:p>
            <a:pPr algn="ctr"/>
            <a:r>
              <a:rPr lang="zh-TW" altLang="en-US" b="1" dirty="0"/>
              <a:t>健康與衛生</a:t>
            </a:r>
            <a:endParaRPr lang="en-US" b="1" dirty="0"/>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descr="A picture containing wall, person, indoor, toilet&#10;&#10;Description automatically generated">
            <a:extLst>
              <a:ext uri="{FF2B5EF4-FFF2-40B4-BE49-F238E27FC236}">
                <a16:creationId xmlns:a16="http://schemas.microsoft.com/office/drawing/2014/main" id="{71256C30-9E0F-4FCC-980D-7A489D69C2E9}"/>
              </a:ext>
            </a:extLst>
          </p:cNvPr>
          <p:cNvPicPr>
            <a:picLocks noChangeAspect="1"/>
          </p:cNvPicPr>
          <p:nvPr/>
        </p:nvPicPr>
        <p:blipFill rotWithShape="1">
          <a:blip r:embed="rId4"/>
          <a:srcRect l="2186" r="3086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39400" y="6356350"/>
            <a:ext cx="914400" cy="365125"/>
          </a:xfrm>
        </p:spPr>
        <p:txBody>
          <a:bodyPr>
            <a:normAutofit/>
          </a:bodyPr>
          <a:lstStyle/>
          <a:p>
            <a:pPr>
              <a:spcAft>
                <a:spcPts val="600"/>
              </a:spcAft>
            </a:pPr>
            <a:fld id="{97A94E25-127B-4C48-AF96-44BA7B823777}" type="slidenum">
              <a:rPr lang="en-US">
                <a:solidFill>
                  <a:srgbClr val="FFFFFF"/>
                </a:solidFill>
              </a:rPr>
              <a:pPr>
                <a:spcAft>
                  <a:spcPts val="600"/>
                </a:spcAft>
              </a:pPr>
              <a:t>5</a:t>
            </a:fld>
            <a:endParaRPr lang="en-US" dirty="0">
              <a:solidFill>
                <a:srgbClr val="FFFFFF"/>
              </a:solidFill>
            </a:endParaRPr>
          </a:p>
        </p:txBody>
      </p:sp>
      <p:sp>
        <p:nvSpPr>
          <p:cNvPr id="31" name="Rectangle 30">
            <a:extLst>
              <a:ext uri="{FF2B5EF4-FFF2-40B4-BE49-F238E27FC236}">
                <a16:creationId xmlns:a16="http://schemas.microsoft.com/office/drawing/2014/main" id="{54112604-4DF2-4B21-B13B-526D8303D85D}"/>
              </a:ext>
            </a:extLst>
          </p:cNvPr>
          <p:cNvSpPr/>
          <p:nvPr/>
        </p:nvSpPr>
        <p:spPr>
          <a:xfrm>
            <a:off x="524435" y="2366682"/>
            <a:ext cx="3724836" cy="5062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536897" y="1365087"/>
            <a:ext cx="4243589" cy="4999229"/>
          </a:xfrm>
        </p:spPr>
        <p:txBody>
          <a:bodyPr>
            <a:normAutofit/>
          </a:bodyPr>
          <a:lstStyle/>
          <a:p>
            <a:pPr lvl="0"/>
            <a:r>
              <a:rPr lang="zh-TW" altLang="en-US" sz="2000" dirty="0"/>
              <a:t>自</a:t>
            </a:r>
            <a:r>
              <a:rPr lang="en-US" altLang="zh-TW" sz="2000" dirty="0"/>
              <a:t>1995</a:t>
            </a:r>
            <a:r>
              <a:rPr lang="zh-TW" altLang="en-US" sz="2000" dirty="0"/>
              <a:t>年以來，感染愛滋病毒的</a:t>
            </a:r>
            <a:r>
              <a:rPr lang="en-US" altLang="zh-TW" sz="2000" dirty="0"/>
              <a:t>10-19</a:t>
            </a:r>
            <a:r>
              <a:rPr lang="zh-TW" altLang="en-US" sz="2000" dirty="0"/>
              <a:t>歲女孩，人數增加了</a:t>
            </a:r>
            <a:r>
              <a:rPr lang="en-US" altLang="zh-TW" sz="2000" dirty="0"/>
              <a:t>31%</a:t>
            </a:r>
            <a:r>
              <a:rPr lang="zh-TW" altLang="en-US" sz="2000" dirty="0"/>
              <a:t>。現在有 </a:t>
            </a:r>
            <a:r>
              <a:rPr lang="en-US" altLang="zh-TW" sz="2000" dirty="0"/>
              <a:t>970,000</a:t>
            </a:r>
            <a:r>
              <a:rPr lang="zh-TW" altLang="en-US" sz="2000" dirty="0"/>
              <a:t>人。</a:t>
            </a:r>
          </a:p>
          <a:p>
            <a:pPr lvl="0"/>
            <a:r>
              <a:rPr lang="zh-TW" altLang="en-US" sz="2000" dirty="0"/>
              <a:t>全球有</a:t>
            </a:r>
            <a:r>
              <a:rPr lang="en-US" altLang="zh-TW" sz="2000" dirty="0"/>
              <a:t>5</a:t>
            </a:r>
            <a:r>
              <a:rPr lang="zh-TW" altLang="en-US" sz="2000" dirty="0"/>
              <a:t>億婦女及女孩缺乏適當的設施來妥善管理她們的經期衛生。</a:t>
            </a:r>
          </a:p>
          <a:p>
            <a:pPr lvl="0"/>
            <a:r>
              <a:rPr lang="zh-TW" altLang="en-US" sz="2000" dirty="0"/>
              <a:t>研究發現，女孩無法在學校管理好她們的經期衛生會導致缺勤的習慣，進而對個人及社會的經濟造成嚴重損失。</a:t>
            </a:r>
          </a:p>
        </p:txBody>
      </p:sp>
      <p:sp>
        <p:nvSpPr>
          <p:cNvPr id="3" name="Rectangle 2">
            <a:extLst>
              <a:ext uri="{FF2B5EF4-FFF2-40B4-BE49-F238E27FC236}">
                <a16:creationId xmlns:a16="http://schemas.microsoft.com/office/drawing/2014/main" id="{F176C284-B853-A847-83FC-5AF4EB85DC0A}"/>
              </a:ext>
            </a:extLst>
          </p:cNvPr>
          <p:cNvSpPr/>
          <p:nvPr/>
        </p:nvSpPr>
        <p:spPr>
          <a:xfrm>
            <a:off x="787904" y="6241826"/>
            <a:ext cx="1490152" cy="307777"/>
          </a:xfrm>
          <a:prstGeom prst="rect">
            <a:avLst/>
          </a:prstGeom>
        </p:spPr>
        <p:txBody>
          <a:bodyPr wrap="none">
            <a:spAutoFit/>
          </a:bodyPr>
          <a:lstStyle/>
          <a:p>
            <a:r>
              <a:rPr lang="en-US" sz="1400" dirty="0"/>
              <a:t>Source: </a:t>
            </a:r>
            <a:r>
              <a:rPr lang="en-US" sz="1400" u="sng" dirty="0">
                <a:hlinkClick r:id="rId5">
                  <a:extLst>
                    <a:ext uri="{A12FA001-AC4F-418D-AE19-62706E023703}">
                      <ahyp:hlinkClr xmlns:ahyp="http://schemas.microsoft.com/office/drawing/2018/hyperlinkcolor" val="tx"/>
                    </a:ext>
                  </a:extLst>
                </a:hlinkClick>
              </a:rPr>
              <a:t>unicef.org</a:t>
            </a:r>
            <a:endParaRPr lang="en-US" sz="1400" dirty="0"/>
          </a:p>
        </p:txBody>
      </p:sp>
    </p:spTree>
    <p:custDataLst>
      <p:tags r:id="rId1"/>
    </p:custDataLst>
    <p:extLst>
      <p:ext uri="{BB962C8B-B14F-4D97-AF65-F5344CB8AC3E}">
        <p14:creationId xmlns:p14="http://schemas.microsoft.com/office/powerpoint/2010/main" val="214942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965430" y="629268"/>
            <a:ext cx="6586491" cy="1286160"/>
          </a:xfrm>
        </p:spPr>
        <p:txBody>
          <a:bodyPr anchor="b">
            <a:normAutofit/>
          </a:bodyPr>
          <a:lstStyle/>
          <a:p>
            <a:pPr algn="ctr"/>
            <a:r>
              <a:rPr lang="zh-TW" altLang="en-US" b="1" dirty="0"/>
              <a:t>童婚</a:t>
            </a:r>
            <a:endParaRPr lang="en-US" b="1"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965431" y="2438400"/>
            <a:ext cx="6586489" cy="3785419"/>
          </a:xfrm>
        </p:spPr>
        <p:txBody>
          <a:bodyPr>
            <a:normAutofit/>
          </a:bodyPr>
          <a:lstStyle/>
          <a:p>
            <a:pPr lvl="0"/>
            <a:r>
              <a:rPr lang="zh-TW" altLang="en-US" sz="2200" dirty="0"/>
              <a:t>全世界每五名女孩就有一人在</a:t>
            </a:r>
            <a:r>
              <a:rPr lang="en-US" altLang="zh-TW" sz="2200" dirty="0"/>
              <a:t>18</a:t>
            </a:r>
            <a:r>
              <a:rPr lang="zh-TW" altLang="en-US" sz="2200" dirty="0"/>
              <a:t>歲之前結婚。</a:t>
            </a:r>
          </a:p>
          <a:p>
            <a:pPr lvl="0"/>
            <a:r>
              <a:rPr lang="zh-TW" altLang="en-US" sz="2200" dirty="0"/>
              <a:t>如果更努力終結童婚，到</a:t>
            </a:r>
            <a:r>
              <a:rPr lang="en-US" altLang="zh-TW" sz="2200" dirty="0"/>
              <a:t>2030</a:t>
            </a:r>
            <a:r>
              <a:rPr lang="zh-TW" altLang="en-US" sz="2200" dirty="0"/>
              <a:t>年將有超過</a:t>
            </a:r>
            <a:r>
              <a:rPr lang="en-US" altLang="zh-TW" sz="2200" dirty="0"/>
              <a:t>1.2</a:t>
            </a:r>
            <a:r>
              <a:rPr lang="zh-TW" altLang="en-US" sz="2200" dirty="0"/>
              <a:t>億名不足</a:t>
            </a:r>
            <a:r>
              <a:rPr lang="en-US" altLang="zh-TW" sz="2200" dirty="0"/>
              <a:t>18</a:t>
            </a:r>
            <a:r>
              <a:rPr lang="zh-TW" altLang="en-US" sz="2200" dirty="0"/>
              <a:t>歲的女孩結婚。</a:t>
            </a:r>
          </a:p>
          <a:p>
            <a:pPr lvl="0"/>
            <a:r>
              <a:rPr lang="zh-TW" altLang="en-US" sz="2200"/>
              <a:t>終結童</a:t>
            </a:r>
            <a:r>
              <a:rPr lang="zh-TW" altLang="en-US" sz="2200" dirty="0"/>
              <a:t>婚將提高婦女接受教育的程度，並由此增加她們的潛在收入。據估計，終止童婚每年可以產生超過</a:t>
            </a:r>
            <a:r>
              <a:rPr lang="en-US" altLang="zh-TW" sz="2200" dirty="0"/>
              <a:t>5000</a:t>
            </a:r>
            <a:r>
              <a:rPr lang="zh-TW" altLang="en-US" sz="2200" dirty="0"/>
              <a:t>億美元的收益。</a:t>
            </a:r>
          </a:p>
        </p:txBody>
      </p:sp>
      <p:pic>
        <p:nvPicPr>
          <p:cNvPr id="9" name="Picture 8" descr="A picture containing person, outdoor, posing&#10;&#10;Description automatically generated">
            <a:extLst>
              <a:ext uri="{FF2B5EF4-FFF2-40B4-BE49-F238E27FC236}">
                <a16:creationId xmlns:a16="http://schemas.microsoft.com/office/drawing/2014/main" id="{D47349F7-3724-4F10-8346-19401D0FFCB9}"/>
              </a:ext>
            </a:extLst>
          </p:cNvPr>
          <p:cNvPicPr>
            <a:picLocks noChangeAspect="1"/>
          </p:cNvPicPr>
          <p:nvPr/>
        </p:nvPicPr>
        <p:blipFill rotWithShape="1">
          <a:blip r:embed="rId4"/>
          <a:srcRect l="26441" r="28439"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BA2F6"/>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348F0CD-99D3-0844-94D3-4B275B3BBC37}"/>
              </a:ext>
            </a:extLst>
          </p:cNvPr>
          <p:cNvSpPr/>
          <p:nvPr/>
        </p:nvSpPr>
        <p:spPr>
          <a:xfrm>
            <a:off x="5080934" y="6177769"/>
            <a:ext cx="6145080" cy="307777"/>
          </a:xfrm>
          <a:prstGeom prst="rect">
            <a:avLst/>
          </a:prstGeom>
        </p:spPr>
        <p:txBody>
          <a:bodyPr wrap="none">
            <a:spAutoFit/>
          </a:bodyPr>
          <a:lstStyle/>
          <a:p>
            <a:pPr lvl="0"/>
            <a:r>
              <a:rPr lang="en-CA" sz="1400" dirty="0"/>
              <a:t>Sources: </a:t>
            </a:r>
            <a:r>
              <a:rPr lang="en-US" sz="1400" u="sng" dirty="0">
                <a:hlinkClick r:id="rId5">
                  <a:extLst>
                    <a:ext uri="{A12FA001-AC4F-418D-AE19-62706E023703}">
                      <ahyp:hlinkClr xmlns:ahyp="http://schemas.microsoft.com/office/drawing/2018/hyperlinkcolor" val="tx"/>
                    </a:ext>
                  </a:extLst>
                </a:hlinkClick>
              </a:rPr>
              <a:t>unicef.org/protection/child-marriage</a:t>
            </a:r>
            <a:r>
              <a:rPr lang="en-US" sz="1400" dirty="0"/>
              <a:t> and </a:t>
            </a:r>
            <a:r>
              <a:rPr lang="en-US" sz="1400" dirty="0">
                <a:hlinkClick r:id="rId6"/>
              </a:rPr>
              <a:t>unfpa.org/swop-2020#!/fgm-3</a:t>
            </a:r>
            <a:r>
              <a:rPr lang="en-US" sz="1400" dirty="0"/>
              <a:t> </a:t>
            </a:r>
            <a:endParaRPr lang="en-CA" sz="1400" dirty="0"/>
          </a:p>
        </p:txBody>
      </p:sp>
    </p:spTree>
    <p:custDataLst>
      <p:tags r:id="rId1"/>
    </p:custDataLst>
    <p:extLst>
      <p:ext uri="{BB962C8B-B14F-4D97-AF65-F5344CB8AC3E}">
        <p14:creationId xmlns:p14="http://schemas.microsoft.com/office/powerpoint/2010/main" val="17739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4965430" y="629268"/>
            <a:ext cx="6586491" cy="1286160"/>
          </a:xfrm>
        </p:spPr>
        <p:txBody>
          <a:bodyPr anchor="b">
            <a:normAutofit/>
          </a:bodyPr>
          <a:lstStyle/>
          <a:p>
            <a:r>
              <a:rPr lang="zh-TW" altLang="en-US" b="1" dirty="0"/>
              <a:t>女性外陰生殖器割除</a:t>
            </a:r>
            <a:endParaRPr lang="en-US" b="1"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965431" y="2438400"/>
            <a:ext cx="6586489" cy="4283075"/>
          </a:xfrm>
        </p:spPr>
        <p:txBody>
          <a:bodyPr>
            <a:normAutofit/>
          </a:bodyPr>
          <a:lstStyle/>
          <a:p>
            <a:pPr lvl="0"/>
            <a:r>
              <a:rPr lang="zh-TW" altLang="en-US" sz="2200" dirty="0"/>
              <a:t>在世界有三個大陸的</a:t>
            </a:r>
            <a:r>
              <a:rPr lang="en-US" altLang="zh-TW" sz="2200" dirty="0"/>
              <a:t>31</a:t>
            </a:r>
            <a:r>
              <a:rPr lang="zh-TW" altLang="en-US" sz="2200" dirty="0"/>
              <a:t>個國家中，有至少</a:t>
            </a:r>
            <a:r>
              <a:rPr lang="en-US" altLang="zh-TW" sz="2200" dirty="0"/>
              <a:t>2</a:t>
            </a:r>
            <a:r>
              <a:rPr lang="zh-TW" altLang="en-US" sz="2200" dirty="0"/>
              <a:t>億名女孩與婦女被割除女性外陰生殖器。</a:t>
            </a:r>
          </a:p>
          <a:p>
            <a:pPr lvl="0"/>
            <a:r>
              <a:rPr lang="zh-TW" altLang="en-US" sz="2200" dirty="0"/>
              <a:t>受此影響的女孩過半數生活在埃及、伊索匹亞或印度尼西亞。</a:t>
            </a:r>
          </a:p>
          <a:p>
            <a:pPr lvl="0"/>
            <a:r>
              <a:rPr lang="zh-TW" altLang="en-US" sz="2200" dirty="0"/>
              <a:t>每年有超過</a:t>
            </a:r>
            <a:r>
              <a:rPr lang="en-US" altLang="zh-TW" sz="2200" dirty="0"/>
              <a:t>400</a:t>
            </a:r>
            <a:r>
              <a:rPr lang="zh-TW" altLang="en-US" sz="2200" dirty="0"/>
              <a:t>萬名女孩面臨被割除女性外陰生殖器的風險。其中大多數女孩在</a:t>
            </a:r>
            <a:r>
              <a:rPr lang="en-US" altLang="zh-TW" sz="2200" dirty="0"/>
              <a:t>15</a:t>
            </a:r>
            <a:r>
              <a:rPr lang="zh-TW" altLang="en-US" sz="2200" dirty="0"/>
              <a:t>歲之前受割。</a:t>
            </a:r>
          </a:p>
        </p:txBody>
      </p:sp>
      <p:pic>
        <p:nvPicPr>
          <p:cNvPr id="4" name="Picture 3">
            <a:extLst>
              <a:ext uri="{FF2B5EF4-FFF2-40B4-BE49-F238E27FC236}">
                <a16:creationId xmlns:a16="http://schemas.microsoft.com/office/drawing/2014/main" id="{A01B9E1B-0A84-4480-8703-2B115137B505}"/>
              </a:ext>
            </a:extLst>
          </p:cNvPr>
          <p:cNvPicPr>
            <a:picLocks noChangeAspect="1"/>
          </p:cNvPicPr>
          <p:nvPr/>
        </p:nvPicPr>
        <p:blipFill rotWithShape="1">
          <a:blip r:embed="rId4"/>
          <a:srcRect l="24317" r="30563"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D6846"/>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167042" y="6356350"/>
            <a:ext cx="1186758" cy="365125"/>
          </a:xfrm>
        </p:spPr>
        <p:txBody>
          <a:bodyPr>
            <a:normAutofit/>
          </a:bodyPr>
          <a:lstStyle/>
          <a:p>
            <a:pPr>
              <a:spcAft>
                <a:spcPts val="600"/>
              </a:spcAft>
            </a:pPr>
            <a:fld id="{97A94E25-127B-4C48-AF96-44BA7B823777}" type="slidenum">
              <a:rPr lang="en-US" smtClean="0"/>
              <a:pPr>
                <a:spcAft>
                  <a:spcPts val="600"/>
                </a:spcAft>
              </a:pPr>
              <a:t>7</a:t>
            </a:fld>
            <a:endParaRPr lang="en-US" dirty="0"/>
          </a:p>
        </p:txBody>
      </p:sp>
      <p:sp>
        <p:nvSpPr>
          <p:cNvPr id="3" name="Rectangle 2">
            <a:extLst>
              <a:ext uri="{FF2B5EF4-FFF2-40B4-BE49-F238E27FC236}">
                <a16:creationId xmlns:a16="http://schemas.microsoft.com/office/drawing/2014/main" id="{FC03F9CC-0C2D-8E4B-8EDE-F37BA68C881D}"/>
              </a:ext>
            </a:extLst>
          </p:cNvPr>
          <p:cNvSpPr/>
          <p:nvPr/>
        </p:nvSpPr>
        <p:spPr>
          <a:xfrm>
            <a:off x="5223220" y="6044066"/>
            <a:ext cx="3429593" cy="307777"/>
          </a:xfrm>
          <a:prstGeom prst="rect">
            <a:avLst/>
          </a:prstGeom>
        </p:spPr>
        <p:txBody>
          <a:bodyPr wrap="none">
            <a:spAutoFit/>
          </a:bodyPr>
          <a:lstStyle/>
          <a:p>
            <a:pPr lvl="0"/>
            <a:r>
              <a:rPr lang="en-US" sz="1400" dirty="0"/>
              <a:t>Source: </a:t>
            </a:r>
            <a:r>
              <a:rPr lang="en-US" sz="1400" dirty="0">
                <a:hlinkClick r:id="rId5"/>
              </a:rPr>
              <a:t>unicef.org/female-genital-mutilation</a:t>
            </a:r>
            <a:endParaRPr lang="en-CA" sz="1400" dirty="0"/>
          </a:p>
        </p:txBody>
      </p:sp>
    </p:spTree>
    <p:custDataLst>
      <p:tags r:id="rId1"/>
    </p:custDataLst>
    <p:extLst>
      <p:ext uri="{BB962C8B-B14F-4D97-AF65-F5344CB8AC3E}">
        <p14:creationId xmlns:p14="http://schemas.microsoft.com/office/powerpoint/2010/main" val="295611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019219" y="864040"/>
            <a:ext cx="6586491" cy="778755"/>
          </a:xfrm>
        </p:spPr>
        <p:txBody>
          <a:bodyPr anchor="b">
            <a:normAutofit/>
          </a:bodyPr>
          <a:lstStyle/>
          <a:p>
            <a:pPr algn="ctr"/>
            <a:r>
              <a:rPr lang="zh-TW" altLang="en-US" b="1" dirty="0"/>
              <a:t>青少年懷孕</a:t>
            </a:r>
            <a:endParaRPr lang="en-US" b="1"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5080934" y="2349941"/>
            <a:ext cx="6586489" cy="3898459"/>
          </a:xfrm>
        </p:spPr>
        <p:txBody>
          <a:bodyPr>
            <a:normAutofit/>
          </a:bodyPr>
          <a:lstStyle/>
          <a:p>
            <a:r>
              <a:rPr lang="zh-TW" altLang="en-US" sz="2200" dirty="0"/>
              <a:t>懷孕和分娩期間的併發症是世界上 </a:t>
            </a:r>
            <a:r>
              <a:rPr lang="en-US" altLang="zh-TW" sz="2200" dirty="0"/>
              <a:t>15-19 </a:t>
            </a:r>
            <a:r>
              <a:rPr lang="zh-TW" altLang="en-US" sz="2200" dirty="0"/>
              <a:t>歲女孩死亡的主要原因。</a:t>
            </a:r>
          </a:p>
          <a:p>
            <a:r>
              <a:rPr lang="zh-TW" altLang="en-US" sz="2200" dirty="0"/>
              <a:t>每年約有</a:t>
            </a:r>
            <a:r>
              <a:rPr lang="en-US" altLang="zh-TW" sz="2200" dirty="0"/>
              <a:t>1200</a:t>
            </a:r>
            <a:r>
              <a:rPr lang="zh-TW" altLang="en-US" sz="2200" dirty="0"/>
              <a:t>萬名</a:t>
            </a:r>
            <a:r>
              <a:rPr lang="en-US" altLang="zh-TW" sz="2200" dirty="0"/>
              <a:t>15-19</a:t>
            </a:r>
            <a:r>
              <a:rPr lang="zh-TW" altLang="en-US" sz="2200" dirty="0"/>
              <a:t>歲的少女及至少</a:t>
            </a:r>
            <a:r>
              <a:rPr lang="en-US" altLang="zh-TW" sz="2200" dirty="0"/>
              <a:t>777,000</a:t>
            </a:r>
            <a:r>
              <a:rPr lang="zh-TW" altLang="en-US" sz="2200" dirty="0"/>
              <a:t>名</a:t>
            </a:r>
            <a:r>
              <a:rPr lang="en-US" altLang="zh-TW" sz="2200" dirty="0"/>
              <a:t>15</a:t>
            </a:r>
            <a:r>
              <a:rPr lang="zh-TW" altLang="en-US" sz="2200" dirty="0"/>
              <a:t>歲以下的少女在開發中區域分娩。</a:t>
            </a:r>
          </a:p>
          <a:p>
            <a:r>
              <a:rPr lang="zh-TW" altLang="en-US" sz="2200" dirty="0"/>
              <a:t>青春期母親的嬰兒面臨更高的早產、低出生體重及嚴重新生兒疾病的風險。</a:t>
            </a:r>
          </a:p>
        </p:txBody>
      </p:sp>
      <p:pic>
        <p:nvPicPr>
          <p:cNvPr id="4" name="Picture 3">
            <a:extLst>
              <a:ext uri="{FF2B5EF4-FFF2-40B4-BE49-F238E27FC236}">
                <a16:creationId xmlns:a16="http://schemas.microsoft.com/office/drawing/2014/main" id="{27B91FFF-5979-4B10-A258-D72AFDF7EF89}"/>
              </a:ext>
            </a:extLst>
          </p:cNvPr>
          <p:cNvPicPr>
            <a:picLocks noChangeAspect="1"/>
          </p:cNvPicPr>
          <p:nvPr/>
        </p:nvPicPr>
        <p:blipFill rotWithShape="1">
          <a:blip r:embed="rId4"/>
          <a:srcRect l="23191" r="31690"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C5238"/>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167042" y="6356350"/>
            <a:ext cx="1186758" cy="365125"/>
          </a:xfrm>
        </p:spPr>
        <p:txBody>
          <a:bodyPr>
            <a:normAutofit/>
          </a:bodyPr>
          <a:lstStyle/>
          <a:p>
            <a:pPr>
              <a:spcAft>
                <a:spcPts val="600"/>
              </a:spcAft>
            </a:pPr>
            <a:fld id="{97A94E25-127B-4C48-AF96-44BA7B823777}" type="slidenum">
              <a:rPr lang="en-US" smtClean="0"/>
              <a:pPr>
                <a:spcAft>
                  <a:spcPts val="600"/>
                </a:spcAft>
              </a:pPr>
              <a:t>8</a:t>
            </a:fld>
            <a:endParaRPr lang="en-US" dirty="0"/>
          </a:p>
        </p:txBody>
      </p:sp>
    </p:spTree>
    <p:custDataLst>
      <p:tags r:id="rId1"/>
    </p:custDataLst>
    <p:extLst>
      <p:ext uri="{BB962C8B-B14F-4D97-AF65-F5344CB8AC3E}">
        <p14:creationId xmlns:p14="http://schemas.microsoft.com/office/powerpoint/2010/main" val="187400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545950" y="-118382"/>
            <a:ext cx="4953149" cy="994057"/>
          </a:xfrm>
        </p:spPr>
        <p:txBody>
          <a:bodyPr anchor="b">
            <a:normAutofit/>
          </a:bodyPr>
          <a:lstStyle/>
          <a:p>
            <a:pPr algn="ctr"/>
            <a:r>
              <a:rPr lang="zh-TW" altLang="en-US" b="1" dirty="0"/>
              <a:t>教育及技能</a:t>
            </a:r>
            <a:endParaRPr lang="en-US" b="1" dirty="0"/>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 desk&#10;&#10;Description automatically generated">
            <a:extLst>
              <a:ext uri="{FF2B5EF4-FFF2-40B4-BE49-F238E27FC236}">
                <a16:creationId xmlns:a16="http://schemas.microsoft.com/office/drawing/2014/main" id="{880FABF6-B73A-4E4D-AA98-F86BC83D3552}"/>
              </a:ext>
            </a:extLst>
          </p:cNvPr>
          <p:cNvPicPr>
            <a:picLocks noChangeAspect="1"/>
          </p:cNvPicPr>
          <p:nvPr/>
        </p:nvPicPr>
        <p:blipFill rotWithShape="1">
          <a:blip r:embed="rId4"/>
          <a:srcRect l="19559" r="1348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a:xfrm>
            <a:off x="10439400" y="6356350"/>
            <a:ext cx="914400" cy="365125"/>
          </a:xfrm>
        </p:spPr>
        <p:txBody>
          <a:bodyPr>
            <a:normAutofit/>
          </a:bodyPr>
          <a:lstStyle/>
          <a:p>
            <a:pPr>
              <a:spcAft>
                <a:spcPts val="600"/>
              </a:spcAft>
            </a:pPr>
            <a:fld id="{97A94E25-127B-4C48-AF96-44BA7B823777}" type="slidenum">
              <a:rPr lang="en-US">
                <a:solidFill>
                  <a:srgbClr val="FFFFFF"/>
                </a:solidFill>
              </a:rPr>
              <a:pPr>
                <a:spcAft>
                  <a:spcPts val="600"/>
                </a:spcAft>
              </a:pPr>
              <a:t>9</a:t>
            </a:fld>
            <a:endParaRPr lang="en-US" dirty="0">
              <a:solidFill>
                <a:srgbClr val="FFFFFF"/>
              </a:solidFill>
            </a:endParaRPr>
          </a:p>
        </p:txBody>
      </p:sp>
      <p:sp>
        <p:nvSpPr>
          <p:cNvPr id="11" name="Rectangle 10">
            <a:extLst>
              <a:ext uri="{FF2B5EF4-FFF2-40B4-BE49-F238E27FC236}">
                <a16:creationId xmlns:a16="http://schemas.microsoft.com/office/drawing/2014/main" id="{D5F624C1-529F-4517-9DBC-0265551DAB6A}"/>
              </a:ext>
            </a:extLst>
          </p:cNvPr>
          <p:cNvSpPr/>
          <p:nvPr/>
        </p:nvSpPr>
        <p:spPr>
          <a:xfrm>
            <a:off x="515067" y="2205318"/>
            <a:ext cx="3989698" cy="699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451061" y="877758"/>
            <a:ext cx="4690565" cy="4569918"/>
          </a:xfrm>
        </p:spPr>
        <p:txBody>
          <a:bodyPr>
            <a:normAutofit/>
          </a:bodyPr>
          <a:lstStyle/>
          <a:p>
            <a:pPr lvl="0"/>
            <a:r>
              <a:rPr lang="zh-TW" altLang="en-US" sz="2200" dirty="0"/>
              <a:t>聯合國表示，全世界有</a:t>
            </a:r>
            <a:r>
              <a:rPr lang="en-US" altLang="zh-TW" sz="2200" dirty="0"/>
              <a:t>6000</a:t>
            </a:r>
            <a:r>
              <a:rPr lang="zh-TW" altLang="en-US" sz="2200" dirty="0"/>
              <a:t>萬名女孩無法接受基礎教育。</a:t>
            </a:r>
          </a:p>
          <a:p>
            <a:pPr lvl="0"/>
            <a:r>
              <a:rPr lang="zh-TW" altLang="en-US" sz="2200" dirty="0"/>
              <a:t>在全世界</a:t>
            </a:r>
            <a:r>
              <a:rPr lang="en-US" altLang="zh-TW" sz="2200" dirty="0"/>
              <a:t>9.6</a:t>
            </a:r>
            <a:r>
              <a:rPr lang="zh-TW" altLang="en-US" sz="2200" dirty="0"/>
              <a:t>億名文盲中，三分之二是婦女。</a:t>
            </a:r>
          </a:p>
          <a:p>
            <a:pPr lvl="0"/>
            <a:r>
              <a:rPr lang="zh-TW" altLang="en-US" sz="2200" dirty="0"/>
              <a:t>在許多地區域，學校無法滿足女孩的安全、衛生或環境衛生需求。</a:t>
            </a:r>
          </a:p>
          <a:p>
            <a:pPr lvl="0"/>
            <a:r>
              <a:rPr lang="zh-TW" altLang="en-US" sz="2200" dirty="0"/>
              <a:t>全球每四名</a:t>
            </a:r>
            <a:r>
              <a:rPr lang="en-US" altLang="zh-TW" sz="2200" dirty="0"/>
              <a:t>15</a:t>
            </a:r>
            <a:r>
              <a:rPr lang="zh-TW" altLang="en-US" sz="2200" dirty="0"/>
              <a:t>至</a:t>
            </a:r>
            <a:r>
              <a:rPr lang="en-US" altLang="zh-TW" sz="2200" dirty="0"/>
              <a:t>19</a:t>
            </a:r>
            <a:r>
              <a:rPr lang="zh-TW" altLang="en-US" sz="2200" dirty="0"/>
              <a:t>歲女孩就有一人既未就業也未上學，相較之下男孩則是每十人採有一人如此。</a:t>
            </a:r>
          </a:p>
        </p:txBody>
      </p:sp>
      <p:sp>
        <p:nvSpPr>
          <p:cNvPr id="3" name="Rectangle 2">
            <a:extLst>
              <a:ext uri="{FF2B5EF4-FFF2-40B4-BE49-F238E27FC236}">
                <a16:creationId xmlns:a16="http://schemas.microsoft.com/office/drawing/2014/main" id="{D0E23BDC-72EF-BD49-BF54-DB18DCC9704F}"/>
              </a:ext>
            </a:extLst>
          </p:cNvPr>
          <p:cNvSpPr/>
          <p:nvPr/>
        </p:nvSpPr>
        <p:spPr>
          <a:xfrm>
            <a:off x="640080" y="6171684"/>
            <a:ext cx="2717860" cy="307777"/>
          </a:xfrm>
          <a:prstGeom prst="rect">
            <a:avLst/>
          </a:prstGeom>
        </p:spPr>
        <p:txBody>
          <a:bodyPr wrap="none">
            <a:spAutoFit/>
          </a:bodyPr>
          <a:lstStyle/>
          <a:p>
            <a:r>
              <a:rPr lang="en-US" sz="1400" dirty="0"/>
              <a:t>Source: </a:t>
            </a:r>
            <a:r>
              <a:rPr lang="en-US" sz="1400" u="sng" dirty="0">
                <a:hlinkClick r:id="rId5">
                  <a:extLst>
                    <a:ext uri="{A12FA001-AC4F-418D-AE19-62706E023703}">
                      <ahyp:hlinkClr xmlns:ahyp="http://schemas.microsoft.com/office/drawing/2018/hyperlinkcolor" val="tx"/>
                    </a:ext>
                  </a:extLst>
                </a:hlinkClick>
              </a:rPr>
              <a:t>unicef.org/gender-equality</a:t>
            </a:r>
            <a:endParaRPr lang="en-US" sz="1400" dirty="0"/>
          </a:p>
        </p:txBody>
      </p:sp>
    </p:spTree>
    <p:custDataLst>
      <p:tags r:id="rId1"/>
    </p:custDataLst>
    <p:extLst>
      <p:ext uri="{BB962C8B-B14F-4D97-AF65-F5344CB8AC3E}">
        <p14:creationId xmlns:p14="http://schemas.microsoft.com/office/powerpoint/2010/main" val="31098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2" ma:contentTypeDescription="Create a new document." ma:contentTypeScope="" ma:versionID="b2e6acf7db87b3f53ad2d6494d367027">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b0598f71a625b914348dec8ca29e0d91"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FBB98E-E6ED-4532-BD88-D6C214DCBF95}">
  <ds:schemaRefs>
    <ds:schemaRef ds:uri="http://purl.org/dc/dcmitype/"/>
    <ds:schemaRef ds:uri="41d4868e-e7c5-4a0f-bea8-40f63a832f74"/>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purl.org/dc/terms/"/>
    <ds:schemaRef ds:uri="069370df-1b75-469d-a9d4-424b0b9f5a67"/>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A44B199-89B8-4028-A4EF-E67349F6D812}">
  <ds:schemaRefs>
    <ds:schemaRef ds:uri="http://schemas.microsoft.com/sharepoint/v3/contenttype/forms"/>
  </ds:schemaRefs>
</ds:datastoreItem>
</file>

<file path=customXml/itemProps3.xml><?xml version="1.0" encoding="utf-8"?>
<ds:datastoreItem xmlns:ds="http://schemas.openxmlformats.org/officeDocument/2006/customXml" ds:itemID="{72447BB2-E9A9-464D-8BFB-008B21E08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28255</TotalTime>
  <Words>1376</Words>
  <Application>Microsoft Office PowerPoint</Application>
  <PresentationFormat>寬螢幕</PresentationFormat>
  <Paragraphs>123</Paragraphs>
  <Slides>14</Slides>
  <Notes>14</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14</vt:i4>
      </vt:variant>
    </vt:vector>
  </HeadingPairs>
  <TitlesOfParts>
    <vt:vector size="19" baseType="lpstr">
      <vt:lpstr>華康中圓體</vt:lpstr>
      <vt:lpstr>Arial</vt:lpstr>
      <vt:lpstr>Calibri</vt:lpstr>
      <vt:lpstr>Calibri Light</vt:lpstr>
      <vt:lpstr>Office Theme</vt:lpstr>
      <vt:lpstr>PowerPoint 簡報</vt:lpstr>
      <vt:lpstr>賦予女孩力量倡議</vt:lpstr>
      <vt:lpstr>偏好生兒子</vt:lpstr>
      <vt:lpstr>健康與營養</vt:lpstr>
      <vt:lpstr>健康與衛生</vt:lpstr>
      <vt:lpstr>童婚</vt:lpstr>
      <vt:lpstr>女性外陰生殖器割除</vt:lpstr>
      <vt:lpstr>青少年懷孕</vt:lpstr>
      <vt:lpstr>教育及技能</vt:lpstr>
      <vt:lpstr>暴力侵襲女孩</vt:lpstr>
      <vt:lpstr>PowerPoint 簡報</vt:lpstr>
      <vt:lpstr>資源</vt:lpstr>
      <vt:lpstr>賦予女孩力量的傳奇</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 Styles</dc:creator>
  <cp:lastModifiedBy>IT 扶輪出版</cp:lastModifiedBy>
  <cp:revision>171</cp:revision>
  <cp:lastPrinted>2021-11-30T06:13:19Z</cp:lastPrinted>
  <dcterms:created xsi:type="dcterms:W3CDTF">2021-03-12T17:00:23Z</dcterms:created>
  <dcterms:modified xsi:type="dcterms:W3CDTF">2021-11-30T06:15:27Z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56DEB8A7-8EA8-460A-B732-5CB5F64687F2</vt:lpwstr>
  </property>
  <property fmtid="{D5CDD505-2E9C-101B-9397-08002B2CF9AE}" pid="3" name="ArticulatePath">
    <vt:lpwstr>Empowering Girls #1 FINAL_20210622-004_CE_EN</vt:lpwstr>
  </property>
  <property fmtid="{D5CDD505-2E9C-101B-9397-08002B2CF9AE}" pid="4" name="ContentTypeId">
    <vt:lpwstr>0x0101001C0041018965C148B8386E7CAFFFD3D7</vt:lpwstr>
  </property>
</Properties>
</file>