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330" r:id="rId5"/>
    <p:sldId id="344" r:id="rId6"/>
    <p:sldId id="345" r:id="rId7"/>
    <p:sldId id="335" r:id="rId8"/>
    <p:sldId id="331" r:id="rId9"/>
    <p:sldId id="337" r:id="rId10"/>
    <p:sldId id="338" r:id="rId11"/>
    <p:sldId id="339" r:id="rId12"/>
    <p:sldId id="340" r:id="rId13"/>
    <p:sldId id="347" r:id="rId14"/>
    <p:sldId id="350" r:id="rId15"/>
    <p:sldId id="343" r:id="rId16"/>
    <p:sldId id="348" r:id="rId17"/>
    <p:sldId id="332"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Finkelstein" initials="AF" lastIdx="26" clrIdx="0">
    <p:extLst>
      <p:ext uri="{19B8F6BF-5375-455C-9EA6-DF929625EA0E}">
        <p15:presenceInfo xmlns:p15="http://schemas.microsoft.com/office/powerpoint/2012/main" userId="S-1-5-21-2052111302-1645522239-682003330-92503" providerId="AD"/>
      </p:ext>
    </p:extLst>
  </p:cmAuthor>
  <p:cmAuthor id="2" name="Heather Antti" initials="HA" lastIdx="30" clrIdx="1">
    <p:extLst>
      <p:ext uri="{19B8F6BF-5375-455C-9EA6-DF929625EA0E}">
        <p15:presenceInfo xmlns:p15="http://schemas.microsoft.com/office/powerpoint/2012/main" userId="S-1-5-21-2052111302-1645522239-682003330-80426" providerId="AD"/>
      </p:ext>
    </p:extLst>
  </p:cmAuthor>
  <p:cmAuthor id="3" name="Victor Barnes" initials="VB" lastIdx="33" clrIdx="2">
    <p:extLst>
      <p:ext uri="{19B8F6BF-5375-455C-9EA6-DF929625EA0E}">
        <p15:presenceInfo xmlns:p15="http://schemas.microsoft.com/office/powerpoint/2012/main" userId="S-1-5-21-2052111302-1645522239-682003330-84806" providerId="AD"/>
      </p:ext>
    </p:extLst>
  </p:cmAuthor>
  <p:cmAuthor id="4" name="Sara Tetzloff" initials="ST" lastIdx="7" clrIdx="3">
    <p:extLst>
      <p:ext uri="{19B8F6BF-5375-455C-9EA6-DF929625EA0E}">
        <p15:presenceInfo xmlns:p15="http://schemas.microsoft.com/office/powerpoint/2012/main" userId="f9fdd4f0aef070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37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autoAdjust="0"/>
    <p:restoredTop sz="80775" autoAdjust="0"/>
  </p:normalViewPr>
  <p:slideViewPr>
    <p:cSldViewPr snapToGrid="0" snapToObjects="1">
      <p:cViewPr varScale="1">
        <p:scale>
          <a:sx n="98" d="100"/>
          <a:sy n="98" d="100"/>
        </p:scale>
        <p:origin x="10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5963-124C-C74C-A40B-CB113F96B158}" type="datetimeFigureOut">
              <a:rPr lang="en-US" smtClean="0"/>
              <a:t>8/9/21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E9961-BEBA-4A44-8BF7-BA2FA215E6CF}" type="slidenum">
              <a:rPr lang="en-US" smtClean="0"/>
              <a:t>‹#›</a:t>
            </a:fld>
            <a:endParaRPr lang="en-US" dirty="0"/>
          </a:p>
        </p:txBody>
      </p:sp>
    </p:spTree>
    <p:extLst>
      <p:ext uri="{BB962C8B-B14F-4D97-AF65-F5344CB8AC3E}">
        <p14:creationId xmlns:p14="http://schemas.microsoft.com/office/powerpoint/2010/main" val="352512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fpa.org/gender-biased-sex-selectio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ata.unicef.org/topic/gender/covid-1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a:t>
            </a:fld>
            <a:endParaRPr lang="en-US" dirty="0"/>
          </a:p>
        </p:txBody>
      </p:sp>
    </p:spTree>
    <p:extLst>
      <p:ext uri="{BB962C8B-B14F-4D97-AF65-F5344CB8AC3E}">
        <p14:creationId xmlns:p14="http://schemas.microsoft.com/office/powerpoint/2010/main" val="317189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10</a:t>
            </a:fld>
            <a:endParaRPr lang="en-US" dirty="0"/>
          </a:p>
        </p:txBody>
      </p:sp>
    </p:spTree>
    <p:extLst>
      <p:ext uri="{BB962C8B-B14F-4D97-AF65-F5344CB8AC3E}">
        <p14:creationId xmlns:p14="http://schemas.microsoft.com/office/powerpoint/2010/main" val="277804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11</a:t>
            </a:fld>
            <a:endParaRPr lang="en-US" dirty="0"/>
          </a:p>
        </p:txBody>
      </p:sp>
    </p:spTree>
    <p:extLst>
      <p:ext uri="{BB962C8B-B14F-4D97-AF65-F5344CB8AC3E}">
        <p14:creationId xmlns:p14="http://schemas.microsoft.com/office/powerpoint/2010/main" val="304760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12</a:t>
            </a:fld>
            <a:endParaRPr lang="en-US" dirty="0"/>
          </a:p>
        </p:txBody>
      </p:sp>
    </p:spTree>
    <p:extLst>
      <p:ext uri="{BB962C8B-B14F-4D97-AF65-F5344CB8AC3E}">
        <p14:creationId xmlns:p14="http://schemas.microsoft.com/office/powerpoint/2010/main" val="230918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13</a:t>
            </a:fld>
            <a:endParaRPr lang="en-US" dirty="0"/>
          </a:p>
        </p:txBody>
      </p:sp>
    </p:spTree>
    <p:extLst>
      <p:ext uri="{BB962C8B-B14F-4D97-AF65-F5344CB8AC3E}">
        <p14:creationId xmlns:p14="http://schemas.microsoft.com/office/powerpoint/2010/main" val="301454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14</a:t>
            </a:fld>
            <a:endParaRPr lang="en-US" dirty="0"/>
          </a:p>
        </p:txBody>
      </p:sp>
    </p:spTree>
    <p:extLst>
      <p:ext uri="{BB962C8B-B14F-4D97-AF65-F5344CB8AC3E}">
        <p14:creationId xmlns:p14="http://schemas.microsoft.com/office/powerpoint/2010/main" val="143065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2</a:t>
            </a:fld>
            <a:endParaRPr lang="en-US" dirty="0"/>
          </a:p>
        </p:txBody>
      </p:sp>
    </p:spTree>
    <p:extLst>
      <p:ext uri="{BB962C8B-B14F-4D97-AF65-F5344CB8AC3E}">
        <p14:creationId xmlns:p14="http://schemas.microsoft.com/office/powerpoint/2010/main" val="74329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a:t>
            </a:r>
            <a:r>
              <a:rPr lang="en-US" sz="1200" u="sng" dirty="0">
                <a:hlinkClick r:id="rId3"/>
              </a:rPr>
              <a:t>unfpa.org/gender-biased-sex-selection</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a:t>
            </a:r>
            <a:r>
              <a:rPr lang="en-US" sz="1200" dirty="0">
                <a:hlinkClick r:id="rId4"/>
              </a:rPr>
              <a:t>data.unicef.org/topic/gender/covid-19/</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3</a:t>
            </a:fld>
            <a:endParaRPr lang="en-US" dirty="0"/>
          </a:p>
        </p:txBody>
      </p:sp>
    </p:spTree>
    <p:extLst>
      <p:ext uri="{BB962C8B-B14F-4D97-AF65-F5344CB8AC3E}">
        <p14:creationId xmlns:p14="http://schemas.microsoft.com/office/powerpoint/2010/main" val="54662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4</a:t>
            </a:fld>
            <a:endParaRPr lang="en-US" dirty="0"/>
          </a:p>
        </p:txBody>
      </p:sp>
    </p:spTree>
    <p:extLst>
      <p:ext uri="{BB962C8B-B14F-4D97-AF65-F5344CB8AC3E}">
        <p14:creationId xmlns:p14="http://schemas.microsoft.com/office/powerpoint/2010/main" val="248946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5</a:t>
            </a:fld>
            <a:endParaRPr lang="en-US" dirty="0"/>
          </a:p>
        </p:txBody>
      </p:sp>
    </p:spTree>
    <p:extLst>
      <p:ext uri="{BB962C8B-B14F-4D97-AF65-F5344CB8AC3E}">
        <p14:creationId xmlns:p14="http://schemas.microsoft.com/office/powerpoint/2010/main" val="294119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6</a:t>
            </a:fld>
            <a:endParaRPr lang="en-US" dirty="0"/>
          </a:p>
        </p:txBody>
      </p:sp>
    </p:spTree>
    <p:extLst>
      <p:ext uri="{BB962C8B-B14F-4D97-AF65-F5344CB8AC3E}">
        <p14:creationId xmlns:p14="http://schemas.microsoft.com/office/powerpoint/2010/main" val="416878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7</a:t>
            </a:fld>
            <a:endParaRPr lang="en-US" dirty="0"/>
          </a:p>
        </p:txBody>
      </p:sp>
    </p:spTree>
    <p:extLst>
      <p:ext uri="{BB962C8B-B14F-4D97-AF65-F5344CB8AC3E}">
        <p14:creationId xmlns:p14="http://schemas.microsoft.com/office/powerpoint/2010/main" val="371752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8</a:t>
            </a:fld>
            <a:endParaRPr lang="en-US" dirty="0"/>
          </a:p>
        </p:txBody>
      </p:sp>
    </p:spTree>
    <p:extLst>
      <p:ext uri="{BB962C8B-B14F-4D97-AF65-F5344CB8AC3E}">
        <p14:creationId xmlns:p14="http://schemas.microsoft.com/office/powerpoint/2010/main" val="358034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If a girl completes her secondary education, the long-term benefits include lower fertility and higher labor force participation. The cost of interventions during adolescence or earlier tends to be lower than the cost of interventions implemented later. </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low-income countries, substantial gender gaps persist in basic education</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especially at the secondary level, where the completion rate for girls, at just under 37%, is below that of boys. </a:t>
            </a:r>
            <a:endParaRPr lang="en-CA" dirty="0">
              <a:effectLst/>
            </a:endParaRPr>
          </a:p>
          <a:p>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9</a:t>
            </a:fld>
            <a:endParaRPr lang="en-US" dirty="0"/>
          </a:p>
        </p:txBody>
      </p:sp>
    </p:spTree>
    <p:extLst>
      <p:ext uri="{BB962C8B-B14F-4D97-AF65-F5344CB8AC3E}">
        <p14:creationId xmlns:p14="http://schemas.microsoft.com/office/powerpoint/2010/main" val="385052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366D-0821-444D-8564-64A5B44C3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AE60F-E902-C74B-9857-94B30BD67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2B5F98-916B-714C-97F4-A66644E8EA77}"/>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5" name="Footer Placeholder 4">
            <a:extLst>
              <a:ext uri="{FF2B5EF4-FFF2-40B4-BE49-F238E27FC236}">
                <a16:creationId xmlns:a16="http://schemas.microsoft.com/office/drawing/2014/main" id="{C6C4C49D-C383-EA47-9ABD-93563DA542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D613EA-CAA5-844A-BA25-2BF5D949BFBA}"/>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40841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F851-1837-F248-9BDD-DD2934DB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D5D2B-1074-D64A-BA45-53AACE68A6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21632-8F88-AF48-9431-03FE6FF2F67D}"/>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5" name="Footer Placeholder 4">
            <a:extLst>
              <a:ext uri="{FF2B5EF4-FFF2-40B4-BE49-F238E27FC236}">
                <a16:creationId xmlns:a16="http://schemas.microsoft.com/office/drawing/2014/main" id="{862FF38F-0FEE-1440-BF27-7FE968CDD8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573FBA-7877-2441-A8BF-8DE488EDB21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05548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8B9A7-2F2A-0C43-84B6-CDD67D38D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38B77-247C-2A47-B9A7-F09B5A63E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8D647-F6F4-5843-96FC-795E989B234A}"/>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5" name="Footer Placeholder 4">
            <a:extLst>
              <a:ext uri="{FF2B5EF4-FFF2-40B4-BE49-F238E27FC236}">
                <a16:creationId xmlns:a16="http://schemas.microsoft.com/office/drawing/2014/main" id="{4D69A2A6-1BE5-BB4F-9B90-31E3EA944A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BB31DF-3CD1-584C-AC95-AA4B87B70534}"/>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06750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22ED-393F-6C4D-9B58-C38E7EAA5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FFF5D-ADB3-954E-BAB6-C74EB2D61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F361-3721-2D40-A49B-E104964B2577}"/>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5" name="Footer Placeholder 4">
            <a:extLst>
              <a:ext uri="{FF2B5EF4-FFF2-40B4-BE49-F238E27FC236}">
                <a16:creationId xmlns:a16="http://schemas.microsoft.com/office/drawing/2014/main" id="{44EEBF98-E183-E244-A5D2-0ED17599D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B905D-2CC1-B248-B3EC-BB25DB01F3EB}"/>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92189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291B-F82E-4B4F-859E-A6E3CF41E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9A8A2-FEE9-A44B-99E8-CBFBA4EB2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6B7CC-EE48-2B44-966A-27852D735E7C}"/>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5" name="Footer Placeholder 4">
            <a:extLst>
              <a:ext uri="{FF2B5EF4-FFF2-40B4-BE49-F238E27FC236}">
                <a16:creationId xmlns:a16="http://schemas.microsoft.com/office/drawing/2014/main" id="{0E2D0115-920C-E149-A6BD-E7FE21C52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0B68D7-9B9B-AF4C-9E3D-ECF760654F2E}"/>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9573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0587-4A3C-DF44-A75D-AE7EF2C6C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B59E3-9C6B-D345-B3D7-B9EAE1BEA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570B-5954-B44E-9D45-1DC6D2798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828B7-8426-7146-B866-097078E82ED1}"/>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6" name="Footer Placeholder 5">
            <a:extLst>
              <a:ext uri="{FF2B5EF4-FFF2-40B4-BE49-F238E27FC236}">
                <a16:creationId xmlns:a16="http://schemas.microsoft.com/office/drawing/2014/main" id="{063BF77B-8028-FD4E-B624-3BF86AFCAB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468CCA-8DAB-CE41-BC6C-BBFCC8703438}"/>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1398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E808-12FB-3743-8BAA-B171C539D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EBF1-790B-7045-9E36-A65DF0A5D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1E6AC-6A01-2440-B092-4F7A556EA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F4CAC-53D7-1C42-A759-E1C3B3259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3D285-7B3F-8840-9E34-B072BEE732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48BBA-68CD-E347-B919-25A99200693C}"/>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8" name="Footer Placeholder 7">
            <a:extLst>
              <a:ext uri="{FF2B5EF4-FFF2-40B4-BE49-F238E27FC236}">
                <a16:creationId xmlns:a16="http://schemas.microsoft.com/office/drawing/2014/main" id="{54D0BA11-20DE-7043-A238-69E176FB1C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AD059EA-B20E-1E41-8B8A-BDD473796B8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0434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B0AC-48D0-454A-B3C8-E6A6A96B7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249AC-616A-C34B-9311-064B4EADF419}"/>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4" name="Footer Placeholder 3">
            <a:extLst>
              <a:ext uri="{FF2B5EF4-FFF2-40B4-BE49-F238E27FC236}">
                <a16:creationId xmlns:a16="http://schemas.microsoft.com/office/drawing/2014/main" id="{550F8F50-6D32-EC40-BA48-E688E8C7A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52CD8D-6055-8F4B-8ECD-4D8141746EB9}"/>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99695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F02A-2863-8A40-A61A-629CE2D9C3DA}"/>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3" name="Footer Placeholder 2">
            <a:extLst>
              <a:ext uri="{FF2B5EF4-FFF2-40B4-BE49-F238E27FC236}">
                <a16:creationId xmlns:a16="http://schemas.microsoft.com/office/drawing/2014/main" id="{1AAA922F-8E8B-C84A-AE98-12B5DE85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BA4D6F-DF01-6544-AE1B-39CB3C7E4876}"/>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8701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BBA0-E569-DD4F-82C1-4F66FD27F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15AEE-0420-DF46-AA87-5B2091FE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23DA5-CF75-DD4C-A6FD-D616FFFA8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84DC2-87AD-6C4F-A9AC-4E2B22811446}"/>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6" name="Footer Placeholder 5">
            <a:extLst>
              <a:ext uri="{FF2B5EF4-FFF2-40B4-BE49-F238E27FC236}">
                <a16:creationId xmlns:a16="http://schemas.microsoft.com/office/drawing/2014/main" id="{38BE103D-BDFF-5B42-AEBD-A78163B4F3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3C2588-6F12-A74D-90C6-F2B204E45E72}"/>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5776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C7C6-B692-5A45-9FFF-EF80A5F8B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15F48-34B7-8542-8591-0DB6F5321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9EE47C4-78DA-124B-86B4-95DA27E4B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61F0E-1BC6-DD4A-8BA4-6C74AA95CB96}"/>
              </a:ext>
            </a:extLst>
          </p:cNvPr>
          <p:cNvSpPr>
            <a:spLocks noGrp="1"/>
          </p:cNvSpPr>
          <p:nvPr>
            <p:ph type="dt" sz="half" idx="10"/>
          </p:nvPr>
        </p:nvSpPr>
        <p:spPr/>
        <p:txBody>
          <a:bodyPr/>
          <a:lstStyle/>
          <a:p>
            <a:fld id="{A0EF5C49-A71E-A74A-AA87-4923CD7DF613}" type="datetimeFigureOut">
              <a:rPr lang="en-US" smtClean="0"/>
              <a:t>8/9/21</a:t>
            </a:fld>
            <a:endParaRPr lang="en-US" dirty="0"/>
          </a:p>
        </p:txBody>
      </p:sp>
      <p:sp>
        <p:nvSpPr>
          <p:cNvPr id="6" name="Footer Placeholder 5">
            <a:extLst>
              <a:ext uri="{FF2B5EF4-FFF2-40B4-BE49-F238E27FC236}">
                <a16:creationId xmlns:a16="http://schemas.microsoft.com/office/drawing/2014/main" id="{D71306BD-A6EE-7144-81D7-7FB8A200D5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C89F32-226E-1446-98F6-8ECCDC9C6443}"/>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2229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7643F-1DB0-AE4F-948D-66DBCD0FB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F9275-C66A-F641-A26C-DE9F7A5A3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A913-4252-794B-8417-EDC06DDC6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F5C49-A71E-A74A-AA87-4923CD7DF613}" type="datetimeFigureOut">
              <a:rPr lang="en-US" smtClean="0"/>
              <a:t>8/9/21</a:t>
            </a:fld>
            <a:endParaRPr lang="en-US" dirty="0"/>
          </a:p>
        </p:txBody>
      </p:sp>
      <p:sp>
        <p:nvSpPr>
          <p:cNvPr id="5" name="Footer Placeholder 4">
            <a:extLst>
              <a:ext uri="{FF2B5EF4-FFF2-40B4-BE49-F238E27FC236}">
                <a16:creationId xmlns:a16="http://schemas.microsoft.com/office/drawing/2014/main" id="{94361D52-C1BB-0049-A021-365B7D2E8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3D614D-F8C9-D649-8AEC-BDBF30742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2072-079B-FB40-B61F-4649FFB0B54A}" type="slidenum">
              <a:rPr lang="en-US" smtClean="0"/>
              <a:t>‹#›</a:t>
            </a:fld>
            <a:endParaRPr lang="en-US" dirty="0"/>
          </a:p>
        </p:txBody>
      </p:sp>
    </p:spTree>
    <p:extLst>
      <p:ext uri="{BB962C8B-B14F-4D97-AF65-F5344CB8AC3E}">
        <p14:creationId xmlns:p14="http://schemas.microsoft.com/office/powerpoint/2010/main" val="257258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s://www.worldbank.org/en/topic/girlseducation" TargetMode="External"/><Relationship Id="rId5" Type="http://schemas.openxmlformats.org/officeDocument/2006/relationships/hyperlink" Target="https://www.un.org/sustainabledevelopment/blog/2016/12/report-majority-of-trafficking-victims-are-women-and-girls-one-third-children/" TargetMode="Externa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hyperlink" Target="mailto:cadre@rotary.org" TargetMode="External"/><Relationship Id="rId3" Type="http://schemas.openxmlformats.org/officeDocument/2006/relationships/notesSlide" Target="../notesSlides/notesSlide12.xml"/><Relationship Id="rId7" Type="http://schemas.openxmlformats.org/officeDocument/2006/relationships/hyperlink" Target="https://my.rotary.org/en/learning-reference/learn-topic/youth-protection"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my-cms.rotary.org/en/document/presidential-conference-series-2021-2022" TargetMode="External"/><Relationship Id="rId5" Type="http://schemas.openxmlformats.org/officeDocument/2006/relationships/hyperlink" Target="https://my.rotary.org/en/news-media/office-president/" TargetMode="Externa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data.unicef.org/topic/gender/covid-19/" TargetMode="External"/><Relationship Id="rId5" Type="http://schemas.openxmlformats.org/officeDocument/2006/relationships/hyperlink" Target="http://www.unfpa.org/gender-biased-sex-selection"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s://www.unicef.org/gender-equality"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unfpa.org/swop-2020#!/fgm-3" TargetMode="External"/><Relationship Id="rId5" Type="http://schemas.openxmlformats.org/officeDocument/2006/relationships/hyperlink" Target="https://www.unicef.org/protection/child-marriage"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s://www.unicef.org/protection/female-genital-mutilation"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hyperlink" Target="https://www.unicef.org/gender-equality"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80702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EMPOWERING GIRLS</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588900"/>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A 2021-22 Presidential Initiative</a:t>
            </a:r>
          </a:p>
        </p:txBody>
      </p:sp>
      <p:pic>
        <p:nvPicPr>
          <p:cNvPr id="2" name="Picture 1">
            <a:extLst>
              <a:ext uri="{FF2B5EF4-FFF2-40B4-BE49-F238E27FC236}">
                <a16:creationId xmlns:a16="http://schemas.microsoft.com/office/drawing/2014/main" id="{E8CA13B3-899F-2344-AAD7-2EAD7B00C9E9}"/>
              </a:ext>
            </a:extLst>
          </p:cNvPr>
          <p:cNvPicPr>
            <a:picLocks noChangeAspect="1"/>
          </p:cNvPicPr>
          <p:nvPr/>
        </p:nvPicPr>
        <p:blipFill>
          <a:blip r:embed="rId6"/>
          <a:stretch>
            <a:fillRect/>
          </a:stretch>
        </p:blipFill>
        <p:spPr>
          <a:xfrm>
            <a:off x="9516824" y="280769"/>
            <a:ext cx="1674532" cy="1572241"/>
          </a:xfrm>
          <a:prstGeom prst="rect">
            <a:avLst/>
          </a:prstGeom>
        </p:spPr>
      </p:pic>
      <p:sp>
        <p:nvSpPr>
          <p:cNvPr id="15" name="Rectangle 14">
            <a:extLst>
              <a:ext uri="{FF2B5EF4-FFF2-40B4-BE49-F238E27FC236}">
                <a16:creationId xmlns:a16="http://schemas.microsoft.com/office/drawing/2014/main" id="{E7FD1795-CB3E-854F-B1A6-A0DCFCF11305}"/>
              </a:ext>
            </a:extLst>
          </p:cNvPr>
          <p:cNvSpPr/>
          <p:nvPr/>
        </p:nvSpPr>
        <p:spPr>
          <a:xfrm>
            <a:off x="9048640" y="1616851"/>
            <a:ext cx="2801843" cy="409019"/>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SERVE TO CHANGE LIVES</a:t>
            </a:r>
          </a:p>
        </p:txBody>
      </p:sp>
    </p:spTree>
    <p:custDataLst>
      <p:tags r:id="rId1"/>
    </p:custDataLst>
    <p:extLst>
      <p:ext uri="{BB962C8B-B14F-4D97-AF65-F5344CB8AC3E}">
        <p14:creationId xmlns:p14="http://schemas.microsoft.com/office/powerpoint/2010/main" val="84430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1064302"/>
            <a:ext cx="6586491" cy="851126"/>
          </a:xfrm>
        </p:spPr>
        <p:txBody>
          <a:bodyPr anchor="b">
            <a:normAutofit/>
          </a:bodyPr>
          <a:lstStyle/>
          <a:p>
            <a:pPr algn="ctr"/>
            <a:r>
              <a:rPr lang="en-US" b="1" dirty="0"/>
              <a:t>Violence against girls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52731" y="2384612"/>
            <a:ext cx="6586489" cy="3601202"/>
          </a:xfrm>
        </p:spPr>
        <p:txBody>
          <a:bodyPr>
            <a:noAutofit/>
          </a:bodyPr>
          <a:lstStyle/>
          <a:p>
            <a:pPr lvl="0"/>
            <a:r>
              <a:rPr lang="en-US" sz="2200" dirty="0"/>
              <a:t>Of all human trafficking victims, 51% are women and 20% are girls. </a:t>
            </a:r>
          </a:p>
          <a:p>
            <a:pPr lvl="0"/>
            <a:r>
              <a:rPr lang="en-US" sz="2200" dirty="0"/>
              <a:t>1 in 20 girls ages 15-19, about 13 million globally, have been subjected to forced sex. </a:t>
            </a:r>
          </a:p>
          <a:p>
            <a:pPr lvl="0"/>
            <a:r>
              <a:rPr lang="en-US" sz="2200" dirty="0"/>
              <a:t>Every year, an estimated 60 million girls are sexually assaulted on their way to school or at school. </a:t>
            </a:r>
          </a:p>
          <a:p>
            <a:pPr lvl="0"/>
            <a:r>
              <a:rPr lang="en-US" sz="2200" dirty="0"/>
              <a:t>Nearly 4 in 10 adolescent girls think wife-beating is justified in some circumstances. </a:t>
            </a:r>
            <a:endParaRPr lang="en-CA" sz="2200" dirty="0"/>
          </a:p>
        </p:txBody>
      </p:sp>
      <p:pic>
        <p:nvPicPr>
          <p:cNvPr id="20" name="Picture 19" descr="A picture containing text, person, sitting, outdoor&#10;&#10;Description automatically generated">
            <a:extLst>
              <a:ext uri="{FF2B5EF4-FFF2-40B4-BE49-F238E27FC236}">
                <a16:creationId xmlns:a16="http://schemas.microsoft.com/office/drawing/2014/main" id="{48DC02AF-C0ED-41CD-A81B-872D27719CB7}"/>
              </a:ext>
            </a:extLst>
          </p:cNvPr>
          <p:cNvPicPr>
            <a:picLocks noChangeAspect="1"/>
          </p:cNvPicPr>
          <p:nvPr/>
        </p:nvPicPr>
        <p:blipFill rotWithShape="1">
          <a:blip r:embed="rId4"/>
          <a:srcRect l="18691" r="36189" b="-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77AC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10</a:t>
            </a:fld>
            <a:endParaRPr lang="en-US" dirty="0"/>
          </a:p>
        </p:txBody>
      </p:sp>
      <p:sp>
        <p:nvSpPr>
          <p:cNvPr id="3" name="Rectangle 2">
            <a:extLst>
              <a:ext uri="{FF2B5EF4-FFF2-40B4-BE49-F238E27FC236}">
                <a16:creationId xmlns:a16="http://schemas.microsoft.com/office/drawing/2014/main" id="{025C93C4-D0E4-DE44-8A9C-0C87870BE47B}"/>
              </a:ext>
            </a:extLst>
          </p:cNvPr>
          <p:cNvSpPr/>
          <p:nvPr/>
        </p:nvSpPr>
        <p:spPr>
          <a:xfrm>
            <a:off x="4882813" y="5872396"/>
            <a:ext cx="6890087" cy="523220"/>
          </a:xfrm>
          <a:prstGeom prst="rect">
            <a:avLst/>
          </a:prstGeom>
        </p:spPr>
        <p:txBody>
          <a:bodyPr wrap="square">
            <a:spAutoFit/>
          </a:bodyPr>
          <a:lstStyle/>
          <a:p>
            <a:r>
              <a:rPr lang="en-US" sz="1400" dirty="0"/>
              <a:t>Sources: </a:t>
            </a:r>
            <a:r>
              <a:rPr lang="en-US" sz="1400" u="sng" dirty="0">
                <a:hlinkClick r:id="rId5">
                  <a:extLst>
                    <a:ext uri="{A12FA001-AC4F-418D-AE19-62706E023703}">
                      <ahyp:hlinkClr xmlns:ahyp="http://schemas.microsoft.com/office/drawing/2018/hyperlinkcolor" val="tx"/>
                    </a:ext>
                  </a:extLst>
                </a:hlinkClick>
              </a:rPr>
              <a:t>un.org/sustainabledevelopment/blog/2016/12/report-majority-of-trafficking-victims-are-women-and-girls-one-third-children</a:t>
            </a:r>
            <a:r>
              <a:rPr lang="en-US" sz="1400" u="sng" dirty="0"/>
              <a:t>/</a:t>
            </a:r>
            <a:r>
              <a:rPr lang="en-US" sz="1400" dirty="0"/>
              <a:t>, </a:t>
            </a:r>
            <a:r>
              <a:rPr lang="en-US" sz="1400" dirty="0" err="1"/>
              <a:t>Unicef.org</a:t>
            </a:r>
            <a:r>
              <a:rPr lang="en-US" sz="1400" dirty="0"/>
              <a:t>, </a:t>
            </a:r>
            <a:r>
              <a:rPr lang="en-US" sz="1400" u="sng" dirty="0">
                <a:hlinkClick r:id="rId6">
                  <a:extLst>
                    <a:ext uri="{A12FA001-AC4F-418D-AE19-62706E023703}">
                      <ahyp:hlinkClr xmlns:ahyp="http://schemas.microsoft.com/office/drawing/2018/hyperlinkcolor" val="tx"/>
                    </a:ext>
                  </a:extLst>
                </a:hlinkClick>
              </a:rPr>
              <a:t>worldbank.org/girlseducation</a:t>
            </a:r>
            <a:r>
              <a:rPr lang="en-US" sz="1400" dirty="0"/>
              <a:t> </a:t>
            </a:r>
            <a:endParaRPr lang="en-CA" sz="1400" dirty="0"/>
          </a:p>
        </p:txBody>
      </p:sp>
    </p:spTree>
    <p:custDataLst>
      <p:tags r:id="rId1"/>
    </p:custDataLst>
    <p:extLst>
      <p:ext uri="{BB962C8B-B14F-4D97-AF65-F5344CB8AC3E}">
        <p14:creationId xmlns:p14="http://schemas.microsoft.com/office/powerpoint/2010/main" val="34091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10;&#10;Description automatically generated">
            <a:extLst>
              <a:ext uri="{FF2B5EF4-FFF2-40B4-BE49-F238E27FC236}">
                <a16:creationId xmlns:a16="http://schemas.microsoft.com/office/drawing/2014/main" id="{054E8090-402D-42DB-8CFB-EC844946E67C}"/>
              </a:ext>
            </a:extLst>
          </p:cNvPr>
          <p:cNvPicPr>
            <a:picLocks noChangeAspect="1"/>
          </p:cNvPicPr>
          <p:nvPr/>
        </p:nvPicPr>
        <p:blipFill rotWithShape="1">
          <a:blip r:embed="rId4">
            <a:alphaModFix amt="35000"/>
          </a:blip>
          <a:srcRect t="1166" b="14564"/>
          <a:stretch/>
        </p:blipFill>
        <p:spPr>
          <a:xfrm>
            <a:off x="0" y="1"/>
            <a:ext cx="12191980" cy="6857999"/>
          </a:xfrm>
          <a:prstGeom prst="rect">
            <a:avLst/>
          </a:prstGeom>
        </p:spPr>
      </p:pic>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22">
            <a:extLst>
              <a:ext uri="{FF2B5EF4-FFF2-40B4-BE49-F238E27FC236}">
                <a16:creationId xmlns:a16="http://schemas.microsoft.com/office/drawing/2014/main" id="{E9884C24-5225-46CE-8E0D-62D13522E164}"/>
              </a:ext>
            </a:extLst>
          </p:cNvPr>
          <p:cNvSpPr txBox="1">
            <a:spLocks/>
          </p:cNvSpPr>
          <p:nvPr/>
        </p:nvSpPr>
        <p:spPr>
          <a:xfrm>
            <a:off x="262126" y="427494"/>
            <a:ext cx="4162648" cy="4726276"/>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solidFill>
                  <a:srgbClr val="FFFFFF"/>
                </a:solidFill>
              </a:rPr>
              <a:t>WHAT CAN ROTARY DO? </a:t>
            </a:r>
          </a:p>
          <a:p>
            <a:pPr marL="0" indent="0">
              <a:buNone/>
            </a:pPr>
            <a:endParaRPr lang="en-US" sz="2000" dirty="0">
              <a:solidFill>
                <a:srgbClr val="FFFFFF"/>
              </a:solidFill>
            </a:endParaRPr>
          </a:p>
          <a:p>
            <a:pPr marL="0" indent="0">
              <a:buNone/>
            </a:pPr>
            <a:r>
              <a:rPr lang="en-US" sz="2200" dirty="0">
                <a:solidFill>
                  <a:srgbClr val="FFFFFF"/>
                </a:solidFill>
              </a:rPr>
              <a:t>Rotary clubs and districts can participate by creating and implementing projects that enhance the quality of life for girls and improves girls’ chances of enjoying safe, healthy, and productive lives. They can also modify existing projects to include components that focus on empowering girls.</a:t>
            </a:r>
          </a:p>
          <a:p>
            <a:endParaRPr lang="en-US" sz="2000" dirty="0">
              <a:solidFill>
                <a:srgbClr val="FFFFFF"/>
              </a:solidFill>
            </a:endParaRPr>
          </a:p>
        </p:txBody>
      </p:sp>
      <p:sp>
        <p:nvSpPr>
          <p:cNvPr id="5" name="Text Placeholder 25">
            <a:extLst>
              <a:ext uri="{FF2B5EF4-FFF2-40B4-BE49-F238E27FC236}">
                <a16:creationId xmlns:a16="http://schemas.microsoft.com/office/drawing/2014/main" id="{42CA344B-3CBB-4FF6-AEEB-93B7CC5D0463}"/>
              </a:ext>
            </a:extLst>
          </p:cNvPr>
          <p:cNvSpPr txBox="1">
            <a:spLocks/>
          </p:cNvSpPr>
          <p:nvPr/>
        </p:nvSpPr>
        <p:spPr>
          <a:xfrm>
            <a:off x="5136779" y="427494"/>
            <a:ext cx="6630500" cy="618920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gn="l">
              <a:lnSpc>
                <a:spcPct val="90000"/>
              </a:lnSpc>
              <a:spcAft>
                <a:spcPts val="1200"/>
              </a:spcAft>
              <a:buFont typeface="Arial" panose="020B0604020202020204" pitchFamily="34" charset="0"/>
              <a:buChar char="•"/>
            </a:pPr>
            <a:r>
              <a:rPr lang="en-US" sz="2400" dirty="0">
                <a:solidFill>
                  <a:schemeClr val="tx1"/>
                </a:solidFill>
              </a:rPr>
              <a:t>What challenges do girls face in our community?</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How can our club work with communities to find solutions to these challenges?</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What cultural norms in our area might keep girls from attending school?</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Which local organizations can we work with on projects that empower girls?</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How can we raise awareness of the need to empower girls within our communities and among our partners?</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Does our club empower women to take leadership roles?</a:t>
            </a:r>
          </a:p>
        </p:txBody>
      </p:sp>
    </p:spTree>
    <p:custDataLst>
      <p:tags r:id="rId1"/>
    </p:custDataLst>
    <p:extLst>
      <p:ext uri="{BB962C8B-B14F-4D97-AF65-F5344CB8AC3E}">
        <p14:creationId xmlns:p14="http://schemas.microsoft.com/office/powerpoint/2010/main" val="584399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96327" y="-100913"/>
            <a:ext cx="5733826" cy="1059678"/>
          </a:xfrm>
        </p:spPr>
        <p:txBody>
          <a:bodyPr anchor="b">
            <a:normAutofit/>
          </a:bodyPr>
          <a:lstStyle/>
          <a:p>
            <a:r>
              <a:rPr lang="en-US" b="1" dirty="0"/>
              <a:t>Resources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6DDE3C9-9898-46FF-89C0-97BAB8C5F355}"/>
              </a:ext>
            </a:extLst>
          </p:cNvPr>
          <p:cNvPicPr>
            <a:picLocks noChangeAspect="1"/>
          </p:cNvPicPr>
          <p:nvPr/>
        </p:nvPicPr>
        <p:blipFill rotWithShape="1">
          <a:blip r:embed="rId4"/>
          <a:srcRect l="8011" r="16761"/>
          <a:stretch/>
        </p:blipFill>
        <p:spPr>
          <a:xfrm>
            <a:off x="5314750" y="0"/>
            <a:ext cx="687725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12</a:t>
            </a:fld>
            <a:endParaRPr lang="en-US" dirty="0">
              <a:solidFill>
                <a:srgbClr val="FFFFFF"/>
              </a:solidFill>
            </a:endParaRPr>
          </a:p>
        </p:txBody>
      </p:sp>
      <p:sp>
        <p:nvSpPr>
          <p:cNvPr id="10" name="Rectangle 9">
            <a:extLst>
              <a:ext uri="{FF2B5EF4-FFF2-40B4-BE49-F238E27FC236}">
                <a16:creationId xmlns:a16="http://schemas.microsoft.com/office/drawing/2014/main" id="{DF8A0C2C-5EDA-4505-97A2-B9DBB5905DB9}"/>
              </a:ext>
            </a:extLst>
          </p:cNvPr>
          <p:cNvSpPr/>
          <p:nvPr/>
        </p:nvSpPr>
        <p:spPr>
          <a:xfrm>
            <a:off x="537882" y="2272553"/>
            <a:ext cx="3859306" cy="484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5">
            <a:extLst>
              <a:ext uri="{FF2B5EF4-FFF2-40B4-BE49-F238E27FC236}">
                <a16:creationId xmlns:a16="http://schemas.microsoft.com/office/drawing/2014/main" id="{2E7A3929-E790-4B44-828C-D0691784E559}"/>
              </a:ext>
            </a:extLst>
          </p:cNvPr>
          <p:cNvSpPr txBox="1">
            <a:spLocks/>
          </p:cNvSpPr>
          <p:nvPr/>
        </p:nvSpPr>
        <p:spPr>
          <a:xfrm>
            <a:off x="338675" y="958766"/>
            <a:ext cx="4973027" cy="5762710"/>
          </a:xfrm>
          <a:prstGeom prst="rect">
            <a:avLst/>
          </a:prstGeom>
        </p:spPr>
        <p:txBody>
          <a:bodyPr vert="horz" lIns="91440" tIns="45720" rIns="91440" bIns="45720" rtlCol="0" anchor="ctr">
            <a:normAutofit fontScale="775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CA" sz="1600" b="1" dirty="0">
              <a:solidFill>
                <a:schemeClr val="tx1"/>
              </a:solidFill>
            </a:endParaRPr>
          </a:p>
          <a:p>
            <a:pPr algn="l"/>
            <a:r>
              <a:rPr lang="en-CA" sz="1900" b="1" dirty="0">
                <a:solidFill>
                  <a:schemeClr val="tx1"/>
                </a:solidFill>
              </a:rPr>
              <a:t>Empowering Girls ambassadors</a:t>
            </a:r>
          </a:p>
          <a:p>
            <a:pPr marL="342900" indent="-342900" algn="l">
              <a:buFont typeface="Arial" panose="020B0604020202020204" pitchFamily="34" charset="0"/>
              <a:buChar char="•"/>
            </a:pPr>
            <a:r>
              <a:rPr lang="en-CA" sz="1900" dirty="0">
                <a:solidFill>
                  <a:schemeClr val="tx1"/>
                </a:solidFill>
              </a:rPr>
              <a:t>Advocate for girls’ empowerment. </a:t>
            </a:r>
          </a:p>
          <a:p>
            <a:pPr marL="342900" indent="-342900" algn="l">
              <a:buFont typeface="Arial" panose="020B0604020202020204" pitchFamily="34" charset="0"/>
              <a:buChar char="•"/>
            </a:pPr>
            <a:r>
              <a:rPr lang="en-CA" sz="1900" dirty="0">
                <a:solidFill>
                  <a:schemeClr val="tx1"/>
                </a:solidFill>
              </a:rPr>
              <a:t>Act as a resource for clubs and districts. </a:t>
            </a:r>
          </a:p>
          <a:p>
            <a:pPr marL="342900" indent="-342900" algn="l">
              <a:buFont typeface="Arial" panose="020B0604020202020204" pitchFamily="34" charset="0"/>
              <a:buChar char="•"/>
            </a:pPr>
            <a:r>
              <a:rPr lang="en-CA" sz="1900" dirty="0">
                <a:solidFill>
                  <a:schemeClr val="tx1"/>
                </a:solidFill>
              </a:rPr>
              <a:t>Collect and distribute success stories.</a:t>
            </a:r>
          </a:p>
          <a:p>
            <a:pPr marL="342900" indent="-342900" algn="l">
              <a:buFont typeface="Arial" panose="020B0604020202020204" pitchFamily="34" charset="0"/>
              <a:buChar char="•"/>
            </a:pPr>
            <a:endParaRPr lang="en-CA" sz="1900" dirty="0">
              <a:solidFill>
                <a:schemeClr val="tx1"/>
              </a:solidFill>
            </a:endParaRPr>
          </a:p>
          <a:p>
            <a:pPr algn="l"/>
            <a:r>
              <a:rPr lang="en-US" sz="1900" b="1" dirty="0">
                <a:solidFill>
                  <a:schemeClr val="tx1"/>
                </a:solidFill>
              </a:rPr>
              <a:t>Opportunities</a:t>
            </a:r>
          </a:p>
          <a:p>
            <a:pPr marL="342900" indent="-342900" algn="l">
              <a:buFont typeface="Arial" panose="020B0604020202020204" pitchFamily="34" charset="0"/>
              <a:buChar char="•"/>
            </a:pPr>
            <a:r>
              <a:rPr lang="en-US" sz="1900" dirty="0">
                <a:solidFill>
                  <a:schemeClr val="tx1"/>
                </a:solidFill>
              </a:rPr>
              <a:t>Visit the </a:t>
            </a:r>
            <a:r>
              <a:rPr lang="en-US" sz="1900" dirty="0">
                <a:solidFill>
                  <a:schemeClr val="tx1"/>
                </a:solidFill>
                <a:hlinkClick r:id="rId5"/>
              </a:rPr>
              <a:t>RI president’s page</a:t>
            </a:r>
            <a:r>
              <a:rPr lang="en-US" sz="1900" dirty="0">
                <a:solidFill>
                  <a:schemeClr val="tx1"/>
                </a:solidFill>
              </a:rPr>
              <a:t> to find ways to participate.</a:t>
            </a:r>
          </a:p>
          <a:p>
            <a:pPr marL="342900" indent="-342900" algn="l">
              <a:buFont typeface="Arial" panose="020B0604020202020204" pitchFamily="34" charset="0"/>
              <a:buChar char="•"/>
            </a:pPr>
            <a:r>
              <a:rPr lang="en-US" sz="1900" dirty="0">
                <a:solidFill>
                  <a:schemeClr val="tx1"/>
                </a:solidFill>
              </a:rPr>
              <a:t>Attend a </a:t>
            </a:r>
            <a:r>
              <a:rPr lang="en-US" sz="1900" dirty="0">
                <a:solidFill>
                  <a:schemeClr val="tx1"/>
                </a:solidFill>
                <a:hlinkClick r:id="rId6"/>
              </a:rPr>
              <a:t>presidential conference</a:t>
            </a:r>
            <a:r>
              <a:rPr lang="en-US" sz="1900" dirty="0">
                <a:solidFill>
                  <a:schemeClr val="tx1"/>
                </a:solidFill>
              </a:rPr>
              <a:t>. </a:t>
            </a:r>
          </a:p>
          <a:p>
            <a:pPr marL="342900" indent="-342900" algn="l">
              <a:buFont typeface="Arial" panose="020B0604020202020204" pitchFamily="34" charset="0"/>
              <a:buChar char="•"/>
            </a:pPr>
            <a:r>
              <a:rPr lang="en-US" sz="1900" dirty="0">
                <a:solidFill>
                  <a:schemeClr val="tx1"/>
                </a:solidFill>
              </a:rPr>
              <a:t>Learn more about Rotary’s comprehensive approach to </a:t>
            </a:r>
            <a:r>
              <a:rPr lang="en-US" sz="1900" dirty="0">
                <a:solidFill>
                  <a:srgbClr val="FF0000"/>
                </a:solidFill>
                <a:hlinkClick r:id="rId7"/>
              </a:rPr>
              <a:t>youth protection</a:t>
            </a:r>
            <a:r>
              <a:rPr lang="en-US" sz="1900" dirty="0">
                <a:solidFill>
                  <a:schemeClr val="tx1"/>
                </a:solidFill>
              </a:rPr>
              <a:t>.</a:t>
            </a:r>
          </a:p>
          <a:p>
            <a:pPr marL="342900" indent="-342900" algn="l">
              <a:buFont typeface="Arial" panose="020B0604020202020204" pitchFamily="34" charset="0"/>
              <a:buChar char="•"/>
            </a:pPr>
            <a:endParaRPr lang="en-US" sz="1900" dirty="0">
              <a:solidFill>
                <a:schemeClr val="tx1"/>
              </a:solidFill>
            </a:endParaRPr>
          </a:p>
          <a:p>
            <a:pPr algn="l"/>
            <a:r>
              <a:rPr lang="en-US" sz="1900" b="1" dirty="0">
                <a:solidFill>
                  <a:schemeClr val="tx1"/>
                </a:solidFill>
              </a:rPr>
              <a:t>Rotary Action Groups</a:t>
            </a:r>
            <a:endParaRPr lang="en-US" sz="1900" dirty="0">
              <a:solidFill>
                <a:schemeClr val="tx1"/>
              </a:solidFill>
            </a:endParaRPr>
          </a:p>
          <a:p>
            <a:pPr marL="342900" indent="-342900" algn="l">
              <a:buFont typeface="Arial" panose="020B0604020202020204" pitchFamily="34" charset="0"/>
              <a:buChar char="•"/>
            </a:pPr>
            <a:r>
              <a:rPr lang="en-US" sz="1900" dirty="0">
                <a:solidFill>
                  <a:schemeClr val="tx1"/>
                </a:solidFill>
              </a:rPr>
              <a:t>Find contact information on the RI president’s page.</a:t>
            </a:r>
          </a:p>
          <a:p>
            <a:pPr marL="342900" indent="-342900" algn="l">
              <a:buFont typeface="Arial" panose="020B0604020202020204" pitchFamily="34" charset="0"/>
              <a:buChar char="•"/>
            </a:pPr>
            <a:r>
              <a:rPr lang="en-US" sz="1900" dirty="0">
                <a:solidFill>
                  <a:schemeClr val="tx1"/>
                </a:solidFill>
              </a:rPr>
              <a:t>Connect with action groups that can help.</a:t>
            </a:r>
          </a:p>
          <a:p>
            <a:pPr marL="342900" indent="-342900" algn="l">
              <a:buFont typeface="Arial" panose="020B0604020202020204" pitchFamily="34" charset="0"/>
              <a:buChar char="•"/>
            </a:pPr>
            <a:endParaRPr lang="en-US" sz="1900" dirty="0">
              <a:solidFill>
                <a:schemeClr val="tx1"/>
              </a:solidFill>
            </a:endParaRPr>
          </a:p>
          <a:p>
            <a:pPr algn="l"/>
            <a:r>
              <a:rPr lang="en-US" sz="1900" b="1" dirty="0">
                <a:solidFill>
                  <a:schemeClr val="tx1"/>
                </a:solidFill>
              </a:rPr>
              <a:t>The Cadre of Technical Advisers</a:t>
            </a:r>
          </a:p>
          <a:p>
            <a:pPr marL="342900" indent="-342900" algn="l">
              <a:buFont typeface="Arial" panose="020B0604020202020204" pitchFamily="34" charset="0"/>
              <a:buChar char="•"/>
            </a:pPr>
            <a:r>
              <a:rPr lang="en-US" sz="1900" dirty="0">
                <a:solidFill>
                  <a:schemeClr val="tx1"/>
                </a:solidFill>
              </a:rPr>
              <a:t>Find an adviser who can help with initiatives to empower girls by writing to </a:t>
            </a:r>
            <a:r>
              <a:rPr lang="en-US" sz="1900" dirty="0">
                <a:solidFill>
                  <a:schemeClr val="accent5">
                    <a:lumMod val="75000"/>
                  </a:schemeClr>
                </a:solidFill>
                <a:hlinkClick r:id="rId8"/>
              </a:rPr>
              <a:t>cadre@rotary.org</a:t>
            </a:r>
            <a:r>
              <a:rPr lang="en-US" sz="1900" dirty="0">
                <a:solidFill>
                  <a:schemeClr val="accent5">
                    <a:lumMod val="75000"/>
                  </a:schemeClr>
                </a:solidFill>
              </a:rPr>
              <a:t>.</a:t>
            </a:r>
          </a:p>
          <a:p>
            <a:pPr marL="342900" indent="-342900" algn="l">
              <a:buFont typeface="Arial" panose="020B0604020202020204" pitchFamily="34" charset="0"/>
              <a:buChar char="•"/>
            </a:pPr>
            <a:endParaRPr lang="en-US" sz="1900" b="1" dirty="0">
              <a:solidFill>
                <a:schemeClr val="accent5">
                  <a:lumMod val="75000"/>
                </a:schemeClr>
              </a:solidFill>
            </a:endParaRPr>
          </a:p>
          <a:p>
            <a:pPr algn="l"/>
            <a:r>
              <a:rPr lang="en-US" sz="1900" b="1" dirty="0">
                <a:solidFill>
                  <a:schemeClr val="tx1"/>
                </a:solidFill>
              </a:rPr>
              <a:t>Rotary Showcase</a:t>
            </a:r>
          </a:p>
          <a:p>
            <a:pPr marL="342900" indent="-342900" algn="l">
              <a:buFont typeface="Arial" panose="020B0604020202020204" pitchFamily="34" charset="0"/>
              <a:buChar char="•"/>
            </a:pPr>
            <a:r>
              <a:rPr lang="en-US" sz="1900" dirty="0">
                <a:solidFill>
                  <a:schemeClr val="tx1"/>
                </a:solidFill>
              </a:rPr>
              <a:t>Find ideas for projects or ways to work with other clubs to empower girls.</a:t>
            </a:r>
          </a:p>
          <a:p>
            <a:pPr marL="342900" indent="-342900" algn="l">
              <a:buFont typeface="Arial" panose="020B0604020202020204" pitchFamily="34" charset="0"/>
              <a:buChar char="•"/>
            </a:pPr>
            <a:r>
              <a:rPr lang="en-US" sz="1900" dirty="0">
                <a:solidFill>
                  <a:schemeClr val="tx1"/>
                </a:solidFill>
              </a:rPr>
              <a:t>Add your service activity or project to the Empowering Girls Campaign at Empowering Girls 2021 or EG2021</a:t>
            </a:r>
            <a:r>
              <a:rPr lang="en-US" sz="1900" b="1" dirty="0"/>
              <a:t>.</a:t>
            </a:r>
            <a:endParaRPr lang="en-US" sz="1900" dirty="0">
              <a:solidFill>
                <a:schemeClr val="tx1"/>
              </a:solidFill>
            </a:endParaRPr>
          </a:p>
          <a:p>
            <a:pPr marL="342900" indent="-342900" algn="l">
              <a:buFont typeface="Arial" panose="020B0604020202020204" pitchFamily="34" charset="0"/>
              <a:buChar char="•"/>
            </a:pPr>
            <a:endParaRPr lang="en-US" sz="1900" dirty="0">
              <a:solidFill>
                <a:schemeClr val="tx1"/>
              </a:solidFill>
            </a:endParaRPr>
          </a:p>
          <a:p>
            <a:pPr algn="l"/>
            <a:r>
              <a:rPr lang="en-US" sz="1900" b="1" dirty="0">
                <a:solidFill>
                  <a:schemeClr val="tx1"/>
                </a:solidFill>
              </a:rPr>
              <a:t>Partnerships</a:t>
            </a:r>
          </a:p>
          <a:p>
            <a:pPr marL="342900" indent="-342900" algn="l">
              <a:buFont typeface="Arial" panose="020B0604020202020204" pitchFamily="34" charset="0"/>
              <a:buChar char="•"/>
            </a:pPr>
            <a:r>
              <a:rPr lang="en-US" sz="1900" dirty="0">
                <a:solidFill>
                  <a:schemeClr val="tx1"/>
                </a:solidFill>
              </a:rPr>
              <a:t>Work with our partner, the Global Partnership for Education, on projects that increase girls’ access to education.</a:t>
            </a:r>
          </a:p>
        </p:txBody>
      </p:sp>
    </p:spTree>
    <p:custDataLst>
      <p:tags r:id="rId1"/>
    </p:custDataLst>
    <p:extLst>
      <p:ext uri="{BB962C8B-B14F-4D97-AF65-F5344CB8AC3E}">
        <p14:creationId xmlns:p14="http://schemas.microsoft.com/office/powerpoint/2010/main" val="42145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05349" y="3771898"/>
            <a:ext cx="3290887" cy="2452687"/>
          </a:xfrm>
        </p:spPr>
        <p:txBody>
          <a:bodyPr anchor="ctr">
            <a:normAutofit/>
          </a:bodyPr>
          <a:lstStyle/>
          <a:p>
            <a:r>
              <a:rPr lang="en-US" b="1" dirty="0"/>
              <a:t>The legacy of empowering girls</a:t>
            </a:r>
          </a:p>
        </p:txBody>
      </p:sp>
      <p:pic>
        <p:nvPicPr>
          <p:cNvPr id="4" name="Picture 3">
            <a:extLst>
              <a:ext uri="{FF2B5EF4-FFF2-40B4-BE49-F238E27FC236}">
                <a16:creationId xmlns:a16="http://schemas.microsoft.com/office/drawing/2014/main" id="{94A24B6E-FC59-4C12-A2C5-8010B373C495}"/>
              </a:ext>
            </a:extLst>
          </p:cNvPr>
          <p:cNvPicPr>
            <a:picLocks noChangeAspect="1"/>
          </p:cNvPicPr>
          <p:nvPr/>
        </p:nvPicPr>
        <p:blipFill rotWithShape="1">
          <a:blip r:embed="rId4"/>
          <a:srcRect t="11818" b="425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496236" y="3710613"/>
            <a:ext cx="8213160" cy="2912256"/>
          </a:xfrm>
        </p:spPr>
        <p:txBody>
          <a:bodyPr anchor="ctr">
            <a:normAutofit/>
          </a:bodyPr>
          <a:lstStyle/>
          <a:p>
            <a:pPr marL="0" indent="0">
              <a:buNone/>
            </a:pPr>
            <a:r>
              <a:rPr lang="en-US" sz="2000" dirty="0"/>
              <a:t>The Empowering Girls initiative should be the start of Rotary making a lasting impact on a generation of girls. </a:t>
            </a:r>
          </a:p>
          <a:p>
            <a:pPr marL="0" indent="0">
              <a:buNone/>
            </a:pPr>
            <a:r>
              <a:rPr lang="en-US" sz="2000" dirty="0"/>
              <a:t>We can make a difference in girls’ lives by:</a:t>
            </a:r>
            <a:endParaRPr lang="en-CA" sz="2000" dirty="0"/>
          </a:p>
          <a:p>
            <a:pPr lvl="1"/>
            <a:r>
              <a:rPr lang="en-US" sz="2000" dirty="0"/>
              <a:t>Advocating for the public and private sectors to support girls</a:t>
            </a:r>
            <a:endParaRPr lang="en-CA" sz="2000" dirty="0"/>
          </a:p>
          <a:p>
            <a:pPr lvl="1">
              <a:spcBef>
                <a:spcPts val="1200"/>
              </a:spcBef>
            </a:pPr>
            <a:r>
              <a:rPr lang="en-US" sz="2000" dirty="0"/>
              <a:t>Raising awareness of girls’ needs in our communities, our social networks, and our partnerships — as we’ve done with our polio-eradication work</a:t>
            </a:r>
            <a:endParaRPr lang="en-CA"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13</a:t>
            </a:fld>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67724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14</a:t>
            </a:fld>
            <a:endParaRPr lang="en-US" dirty="0"/>
          </a:p>
        </p:txBody>
      </p:sp>
      <p:pic>
        <p:nvPicPr>
          <p:cNvPr id="7" name="Grafik 8">
            <a:extLst>
              <a:ext uri="{FF2B5EF4-FFF2-40B4-BE49-F238E27FC236}">
                <a16:creationId xmlns:a16="http://schemas.microsoft.com/office/drawing/2014/main" id="{C9FD3584-70EC-E448-9956-DC2D4B1648C4}"/>
              </a:ext>
            </a:extLst>
          </p:cNvPr>
          <p:cNvPicPr>
            <a:picLocks noGrp="1" noChangeAspect="1"/>
          </p:cNvPicPr>
          <p:nvPr>
            <p:ph idx="1"/>
          </p:nvPr>
        </p:nvPicPr>
        <p:blipFill>
          <a:blip r:embed="rId4"/>
          <a:stretch>
            <a:fillRect/>
          </a:stretch>
        </p:blipFill>
        <p:spPr>
          <a:xfrm>
            <a:off x="4030549" y="509462"/>
            <a:ext cx="4579905" cy="4408246"/>
          </a:xfrm>
          <a:prstGeom prst="rect">
            <a:avLst/>
          </a:prstGeom>
        </p:spPr>
      </p:pic>
      <p:sp>
        <p:nvSpPr>
          <p:cNvPr id="3" name="TextBox 2"/>
          <p:cNvSpPr txBox="1"/>
          <p:nvPr/>
        </p:nvSpPr>
        <p:spPr>
          <a:xfrm>
            <a:off x="1676656" y="5120256"/>
            <a:ext cx="9287692" cy="769441"/>
          </a:xfrm>
          <a:prstGeom prst="rect">
            <a:avLst/>
          </a:prstGeom>
          <a:noFill/>
        </p:spPr>
        <p:txBody>
          <a:bodyPr wrap="square" rtlCol="0">
            <a:spAutoFit/>
          </a:bodyPr>
          <a:lstStyle/>
          <a:p>
            <a:pPr algn="ctr"/>
            <a:r>
              <a:rPr lang="en-US" sz="4400" dirty="0">
                <a:solidFill>
                  <a:srgbClr val="00B0F0"/>
                </a:solidFill>
              </a:rPr>
              <a:t>Thank you!</a:t>
            </a:r>
          </a:p>
        </p:txBody>
      </p:sp>
    </p:spTree>
    <p:custDataLst>
      <p:tags r:id="rId1"/>
    </p:custDataLst>
    <p:extLst>
      <p:ext uri="{BB962C8B-B14F-4D97-AF65-F5344CB8AC3E}">
        <p14:creationId xmlns:p14="http://schemas.microsoft.com/office/powerpoint/2010/main" val="70681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6D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24256" y="4767072"/>
            <a:ext cx="6594189" cy="772651"/>
          </a:xfrm>
        </p:spPr>
        <p:txBody>
          <a:bodyPr vert="horz" lIns="91440" tIns="45720" rIns="91440" bIns="45720" rtlCol="0" anchor="ctr">
            <a:normAutofit fontScale="90000"/>
          </a:bodyPr>
          <a:lstStyle/>
          <a:p>
            <a:pPr algn="r"/>
            <a:r>
              <a:rPr lang="en-US" b="1" dirty="0">
                <a:solidFill>
                  <a:srgbClr val="FFFFFF"/>
                </a:solidFill>
              </a:rPr>
              <a:t>The Empowering Girls Initiative</a:t>
            </a:r>
          </a:p>
        </p:txBody>
      </p:sp>
      <p:pic>
        <p:nvPicPr>
          <p:cNvPr id="9" name="Picture 8" descr="A picture containing person, outdoor, little, young&#10;&#10;Description automatically generated">
            <a:extLst>
              <a:ext uri="{FF2B5EF4-FFF2-40B4-BE49-F238E27FC236}">
                <a16:creationId xmlns:a16="http://schemas.microsoft.com/office/drawing/2014/main" id="{382BC5B9-E089-47EB-9124-717E1D2C1377}"/>
              </a:ext>
            </a:extLst>
          </p:cNvPr>
          <p:cNvPicPr>
            <a:picLocks noChangeAspect="1"/>
          </p:cNvPicPr>
          <p:nvPr/>
        </p:nvPicPr>
        <p:blipFill rotWithShape="1">
          <a:blip r:embed="rId4"/>
          <a:srcRect t="2665" r="1" b="10157"/>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 Placeholder 25">
            <a:extLst>
              <a:ext uri="{FF2B5EF4-FFF2-40B4-BE49-F238E27FC236}">
                <a16:creationId xmlns:a16="http://schemas.microsoft.com/office/drawing/2014/main" id="{D40417A3-6F9E-40BA-B8E5-FEBCAB5D4D5D}"/>
              </a:ext>
            </a:extLst>
          </p:cNvPr>
          <p:cNvSpPr txBox="1">
            <a:spLocks/>
          </p:cNvSpPr>
          <p:nvPr/>
        </p:nvSpPr>
        <p:spPr>
          <a:xfrm>
            <a:off x="7718612" y="321731"/>
            <a:ext cx="4145841" cy="6213425"/>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algn="l">
              <a:lnSpc>
                <a:spcPct val="90000"/>
              </a:lnSpc>
              <a:spcAft>
                <a:spcPts val="600"/>
              </a:spcAft>
            </a:pPr>
            <a:r>
              <a:rPr lang="en-US" sz="3500" b="1" dirty="0">
                <a:solidFill>
                  <a:srgbClr val="FFFFFF"/>
                </a:solidFill>
                <a:latin typeface="+mj-lt"/>
              </a:rPr>
              <a:t>Why empower girls?</a:t>
            </a:r>
          </a:p>
          <a:p>
            <a:pPr algn="ctr">
              <a:lnSpc>
                <a:spcPct val="90000"/>
              </a:lnSpc>
              <a:spcAft>
                <a:spcPts val="600"/>
              </a:spcAft>
            </a:pPr>
            <a:endParaRPr lang="en-US" sz="900" b="1" dirty="0">
              <a:solidFill>
                <a:srgbClr val="FFFFFF"/>
              </a:solidFill>
            </a:endParaRPr>
          </a:p>
          <a:p>
            <a:pPr marL="228600" indent="-228600" algn="l">
              <a:spcAft>
                <a:spcPts val="1800"/>
              </a:spcAft>
              <a:buFont typeface="Arial" panose="020B0604020202020204" pitchFamily="34" charset="0"/>
              <a:buChar char="•"/>
            </a:pPr>
            <a:r>
              <a:rPr lang="en-US" sz="2100" dirty="0">
                <a:solidFill>
                  <a:srgbClr val="FFFFFF"/>
                </a:solidFill>
              </a:rPr>
              <a:t>It makes families healthier. </a:t>
            </a:r>
          </a:p>
          <a:p>
            <a:pPr marL="228600" indent="-228600" algn="l">
              <a:spcAft>
                <a:spcPts val="1800"/>
              </a:spcAft>
              <a:buFont typeface="Arial" panose="020B0604020202020204" pitchFamily="34" charset="0"/>
              <a:buChar char="•"/>
            </a:pPr>
            <a:r>
              <a:rPr lang="en-US" sz="2100" dirty="0">
                <a:solidFill>
                  <a:srgbClr val="FFFFFF"/>
                </a:solidFill>
              </a:rPr>
              <a:t>Educated girls have better-educated children and earn higher wages, helping get their families out of poverty.</a:t>
            </a:r>
          </a:p>
          <a:p>
            <a:pPr marL="228600" indent="-228600" algn="l">
              <a:spcAft>
                <a:spcPts val="1800"/>
              </a:spcAft>
              <a:buFont typeface="Arial" panose="020B0604020202020204" pitchFamily="34" charset="0"/>
              <a:buChar char="•"/>
            </a:pPr>
            <a:r>
              <a:rPr lang="en-US" sz="2100" dirty="0">
                <a:solidFill>
                  <a:srgbClr val="FFFFFF"/>
                </a:solidFill>
              </a:rPr>
              <a:t>Women participating in the labor market at the same rate as men would add up to </a:t>
            </a:r>
            <a:r>
              <a:rPr lang="en-US" sz="2100" b="1" dirty="0">
                <a:solidFill>
                  <a:srgbClr val="FFFFFF"/>
                </a:solidFill>
              </a:rPr>
              <a:t>$28 trillion </a:t>
            </a:r>
            <a:r>
              <a:rPr lang="en-US" sz="2100" dirty="0">
                <a:solidFill>
                  <a:srgbClr val="FFFFFF"/>
                </a:solidFill>
              </a:rPr>
              <a:t>to the annual global gross domestic product in 2025, shares the World Economic Forum.</a:t>
            </a:r>
          </a:p>
          <a:p>
            <a:pPr marL="228600" indent="-228600" algn="l">
              <a:spcAft>
                <a:spcPts val="1800"/>
              </a:spcAft>
              <a:buFont typeface="Arial" panose="020B0604020202020204" pitchFamily="34" charset="0"/>
              <a:buChar char="•"/>
            </a:pPr>
            <a:r>
              <a:rPr lang="en-US" sz="2100" dirty="0">
                <a:solidFill>
                  <a:srgbClr val="FFFFFF"/>
                </a:solidFill>
              </a:rPr>
              <a:t>Every girl should be in charge of her own future. We have an obligation to protect girls’ rights and promote their well-being.</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97A94E25-127B-4C48-AF96-44BA7B823777}" type="slidenum">
              <a:rPr lang="en-US" sz="1050">
                <a:solidFill>
                  <a:schemeClr val="tx1">
                    <a:lumMod val="50000"/>
                    <a:lumOff val="50000"/>
                  </a:schemeClr>
                </a:solidFill>
                <a:latin typeface="Calibri" panose="020F0502020204030204"/>
              </a:rPr>
              <a:pPr>
                <a:spcAft>
                  <a:spcPts val="600"/>
                </a:spcAft>
                <a:defRPr/>
              </a:pPr>
              <a:t>2</a:t>
            </a:fld>
            <a:endParaRPr lang="en-US" sz="1050" dirty="0">
              <a:solidFill>
                <a:schemeClr val="tx1">
                  <a:lumMod val="50000"/>
                  <a:lumOff val="50000"/>
                </a:schemeClr>
              </a:solidFill>
              <a:latin typeface="Calibri" panose="020F0502020204030204"/>
            </a:endParaRPr>
          </a:p>
        </p:txBody>
      </p:sp>
      <p:sp>
        <p:nvSpPr>
          <p:cNvPr id="11" name="Content Placeholder 22">
            <a:extLst>
              <a:ext uri="{FF2B5EF4-FFF2-40B4-BE49-F238E27FC236}">
                <a16:creationId xmlns:a16="http://schemas.microsoft.com/office/drawing/2014/main" id="{2AA198CC-135C-4F90-9D21-5C42E0CF75CA}"/>
              </a:ext>
            </a:extLst>
          </p:cNvPr>
          <p:cNvSpPr txBox="1">
            <a:spLocks/>
          </p:cNvSpPr>
          <p:nvPr/>
        </p:nvSpPr>
        <p:spPr>
          <a:xfrm>
            <a:off x="327547" y="5539723"/>
            <a:ext cx="7058306" cy="995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Through the Empowering Girls Initiative, Rotary members worldwide can enhance girls’ safety, health, education, and well-being.</a:t>
            </a:r>
            <a:endParaRPr lang="en-CA" sz="2000" dirty="0">
              <a:solidFill>
                <a:schemeClr val="bg1"/>
              </a:solidFill>
            </a:endParaRPr>
          </a:p>
        </p:txBody>
      </p:sp>
    </p:spTree>
    <p:custDataLst>
      <p:tags r:id="rId1"/>
    </p:custDataLst>
    <p:extLst>
      <p:ext uri="{BB962C8B-B14F-4D97-AF65-F5344CB8AC3E}">
        <p14:creationId xmlns:p14="http://schemas.microsoft.com/office/powerpoint/2010/main" val="34604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66701" y="3903663"/>
            <a:ext cx="3290886" cy="2452687"/>
          </a:xfrm>
        </p:spPr>
        <p:txBody>
          <a:bodyPr anchor="ctr">
            <a:normAutofit/>
          </a:bodyPr>
          <a:lstStyle/>
          <a:p>
            <a:r>
              <a:rPr lang="en-US" sz="4000" b="1" dirty="0"/>
              <a:t>A preference </a:t>
            </a:r>
            <a:br>
              <a:rPr lang="en-US" sz="4000" b="1" dirty="0"/>
            </a:br>
            <a:r>
              <a:rPr lang="en-US" sz="4000" b="1" dirty="0"/>
              <a:t>for sons</a:t>
            </a:r>
          </a:p>
        </p:txBody>
      </p:sp>
      <p:pic>
        <p:nvPicPr>
          <p:cNvPr id="4" name="Picture 3">
            <a:extLst>
              <a:ext uri="{FF2B5EF4-FFF2-40B4-BE49-F238E27FC236}">
                <a16:creationId xmlns:a16="http://schemas.microsoft.com/office/drawing/2014/main" id="{C1357D1C-DC84-414B-BE58-FB337D072ADE}"/>
              </a:ext>
            </a:extLst>
          </p:cNvPr>
          <p:cNvPicPr>
            <a:picLocks noChangeAspect="1"/>
          </p:cNvPicPr>
          <p:nvPr/>
        </p:nvPicPr>
        <p:blipFill rotWithShape="1">
          <a:blip r:embed="rId4"/>
          <a:srcRect t="21625" b="32780"/>
          <a:stretch/>
        </p:blipFill>
        <p:spPr>
          <a:xfrm>
            <a:off x="20" y="-281603"/>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114675" y="3343273"/>
            <a:ext cx="8696323" cy="3292475"/>
          </a:xfrm>
        </p:spPr>
        <p:txBody>
          <a:bodyPr anchor="ctr">
            <a:noAutofit/>
          </a:bodyPr>
          <a:lstStyle/>
          <a:p>
            <a:r>
              <a:rPr lang="en-US" sz="2100" dirty="0"/>
              <a:t>A preference for sons can lead to sex selection through abortion, infanticide, and other means. </a:t>
            </a:r>
          </a:p>
          <a:p>
            <a:r>
              <a:rPr lang="en-US" sz="2100" dirty="0"/>
              <a:t>The world population is believed to lack an estimated 140 million women because of parents’ preference for sons. </a:t>
            </a:r>
          </a:p>
          <a:p>
            <a:r>
              <a:rPr lang="en-US" sz="2100" dirty="0"/>
              <a:t>Since the 1990s, in some regions, up to 25% more males have been born than females. </a:t>
            </a:r>
          </a:p>
          <a:p>
            <a:r>
              <a:rPr lang="en-US" sz="2100" dirty="0"/>
              <a:t>In more than 5 of 6 countries with available data, girls ages 10-14 are more likely than boys of the same age to spend 21 or more hours per week on household chores. </a:t>
            </a:r>
            <a:endParaRPr lang="en-US" sz="2100" u="sng"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3</a:t>
            </a:fld>
            <a:endParaRPr lang="en-US" dirty="0">
              <a:solidFill>
                <a:schemeClr val="tx1">
                  <a:lumMod val="75000"/>
                  <a:lumOff val="25000"/>
                </a:schemeClr>
              </a:solidFill>
            </a:endParaRPr>
          </a:p>
        </p:txBody>
      </p:sp>
      <p:sp>
        <p:nvSpPr>
          <p:cNvPr id="3" name="Rectangle 2">
            <a:extLst>
              <a:ext uri="{FF2B5EF4-FFF2-40B4-BE49-F238E27FC236}">
                <a16:creationId xmlns:a16="http://schemas.microsoft.com/office/drawing/2014/main" id="{C268B3BC-748B-7643-8BF5-674B16CF9921}"/>
              </a:ext>
            </a:extLst>
          </p:cNvPr>
          <p:cNvSpPr/>
          <p:nvPr/>
        </p:nvSpPr>
        <p:spPr>
          <a:xfrm>
            <a:off x="3327401" y="6467670"/>
            <a:ext cx="10039350" cy="307777"/>
          </a:xfrm>
          <a:prstGeom prst="rect">
            <a:avLst/>
          </a:prstGeom>
        </p:spPr>
        <p:txBody>
          <a:bodyPr wrap="square">
            <a:spAutoFit/>
          </a:bodyPr>
          <a:lstStyle/>
          <a:p>
            <a:pPr>
              <a:defRPr/>
            </a:pPr>
            <a:r>
              <a:rPr lang="en-US" sz="1400" dirty="0"/>
              <a:t>Sources: </a:t>
            </a:r>
            <a:r>
              <a:rPr lang="en-US" sz="1400" u="sng" dirty="0">
                <a:hlinkClick r:id="rId5"/>
              </a:rPr>
              <a:t>unfpa.org/gender-biased-sex-selection</a:t>
            </a:r>
            <a:r>
              <a:rPr lang="en-US" sz="1400" dirty="0"/>
              <a:t> and </a:t>
            </a:r>
            <a:r>
              <a:rPr lang="en-US" sz="1400" dirty="0">
                <a:hlinkClick r:id="rId6"/>
              </a:rPr>
              <a:t>data.unicef.org/topic/gender/covid-19/</a:t>
            </a:r>
            <a:endParaRPr lang="en-CA" sz="1400" dirty="0"/>
          </a:p>
        </p:txBody>
      </p:sp>
    </p:spTree>
    <p:custDataLst>
      <p:tags r:id="rId1"/>
    </p:custDataLst>
    <p:extLst>
      <p:ext uri="{BB962C8B-B14F-4D97-AF65-F5344CB8AC3E}">
        <p14:creationId xmlns:p14="http://schemas.microsoft.com/office/powerpoint/2010/main" val="30961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52413" y="3885238"/>
            <a:ext cx="3290887" cy="2452687"/>
          </a:xfrm>
        </p:spPr>
        <p:txBody>
          <a:bodyPr anchor="ctr">
            <a:normAutofit/>
          </a:bodyPr>
          <a:lstStyle/>
          <a:p>
            <a:r>
              <a:rPr lang="en-US" b="1" dirty="0"/>
              <a:t>Health and nutrition</a:t>
            </a:r>
          </a:p>
        </p:txBody>
      </p:sp>
      <p:pic>
        <p:nvPicPr>
          <p:cNvPr id="18" name="Picture 17">
            <a:extLst>
              <a:ext uri="{FF2B5EF4-FFF2-40B4-BE49-F238E27FC236}">
                <a16:creationId xmlns:a16="http://schemas.microsoft.com/office/drawing/2014/main" id="{6479124C-EC0A-4D85-850B-CBD93C33AD91}"/>
              </a:ext>
            </a:extLst>
          </p:cNvPr>
          <p:cNvPicPr>
            <a:picLocks noChangeAspect="1"/>
          </p:cNvPicPr>
          <p:nvPr/>
        </p:nvPicPr>
        <p:blipFill rotWithShape="1">
          <a:blip r:embed="rId4"/>
          <a:srcRect t="28593" b="2581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022600" y="3903663"/>
            <a:ext cx="8267700" cy="2452687"/>
          </a:xfrm>
        </p:spPr>
        <p:txBody>
          <a:bodyPr anchor="ctr">
            <a:normAutofit/>
          </a:bodyPr>
          <a:lstStyle/>
          <a:p>
            <a:pPr lvl="0"/>
            <a:r>
              <a:rPr lang="en-US" sz="2000" dirty="0"/>
              <a:t>In the past two decades, only minimal progress has been made in reducing the number of girls ages 5-19 who are moderately or severely underweight.</a:t>
            </a:r>
            <a:endParaRPr lang="en-CA" sz="2000" dirty="0"/>
          </a:p>
          <a:p>
            <a:pPr lvl="0"/>
            <a:r>
              <a:rPr lang="en-US" sz="2000" dirty="0"/>
              <a:t>In South Asia, where virtually no progress has been made since 1995, 1 in 5 girls is moderately or severely underweight.</a:t>
            </a:r>
            <a:endParaRPr lang="en-CA" sz="2000" dirty="0"/>
          </a:p>
          <a:p>
            <a:pPr lvl="0"/>
            <a:r>
              <a:rPr lang="en-US" sz="2000" dirty="0"/>
              <a:t>The proportion of girls ages 5-19 who are overweight has nearly doubled since 1995, from 9% to 17%. </a:t>
            </a:r>
            <a:endParaRPr lang="en-CA"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4</a:t>
            </a:fld>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4797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40080" y="325369"/>
            <a:ext cx="4833620" cy="714359"/>
          </a:xfrm>
        </p:spPr>
        <p:txBody>
          <a:bodyPr anchor="b">
            <a:noAutofit/>
          </a:bodyPr>
          <a:lstStyle/>
          <a:p>
            <a:r>
              <a:rPr lang="en-US" b="1" dirty="0"/>
              <a:t>Health and hygiene</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wall, person, indoor, toilet&#10;&#10;Description automatically generated">
            <a:extLst>
              <a:ext uri="{FF2B5EF4-FFF2-40B4-BE49-F238E27FC236}">
                <a16:creationId xmlns:a16="http://schemas.microsoft.com/office/drawing/2014/main" id="{71256C30-9E0F-4FCC-980D-7A489D69C2E9}"/>
              </a:ext>
            </a:extLst>
          </p:cNvPr>
          <p:cNvPicPr>
            <a:picLocks noChangeAspect="1"/>
          </p:cNvPicPr>
          <p:nvPr/>
        </p:nvPicPr>
        <p:blipFill rotWithShape="1">
          <a:blip r:embed="rId4"/>
          <a:srcRect l="2186" r="3086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5</a:t>
            </a:fld>
            <a:endParaRPr lang="en-US" dirty="0">
              <a:solidFill>
                <a:srgbClr val="FFFFFF"/>
              </a:solidFill>
            </a:endParaRPr>
          </a:p>
        </p:txBody>
      </p:sp>
      <p:sp>
        <p:nvSpPr>
          <p:cNvPr id="31" name="Rectangle 30">
            <a:extLst>
              <a:ext uri="{FF2B5EF4-FFF2-40B4-BE49-F238E27FC236}">
                <a16:creationId xmlns:a16="http://schemas.microsoft.com/office/drawing/2014/main" id="{54112604-4DF2-4B21-B13B-526D8303D85D}"/>
              </a:ext>
            </a:extLst>
          </p:cNvPr>
          <p:cNvSpPr/>
          <p:nvPr/>
        </p:nvSpPr>
        <p:spPr>
          <a:xfrm>
            <a:off x="524435" y="2366682"/>
            <a:ext cx="3724836" cy="50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36897" y="1365087"/>
            <a:ext cx="4243589" cy="4999229"/>
          </a:xfrm>
        </p:spPr>
        <p:txBody>
          <a:bodyPr>
            <a:normAutofit/>
          </a:bodyPr>
          <a:lstStyle/>
          <a:p>
            <a:pPr lvl="0"/>
            <a:r>
              <a:rPr lang="en-US" sz="2000" dirty="0"/>
              <a:t>The number of girls ages 10-19 who are living with HIV has increased 31% since 1995. It's now 970,000. </a:t>
            </a:r>
            <a:br>
              <a:rPr lang="en-US" sz="2000" u="sng" dirty="0"/>
            </a:br>
            <a:endParaRPr lang="en-CA" sz="2000" dirty="0"/>
          </a:p>
          <a:p>
            <a:pPr lvl="0"/>
            <a:r>
              <a:rPr lang="en-US" sz="2000" dirty="0"/>
              <a:t>Globally, 500 million women and girls lack adequate facilities to properly manage their menstrual hygiene. </a:t>
            </a:r>
            <a:br>
              <a:rPr lang="en-US" sz="2000" dirty="0"/>
            </a:br>
            <a:endParaRPr lang="en-CA" sz="2000" dirty="0"/>
          </a:p>
          <a:p>
            <a:pPr lvl="0"/>
            <a:r>
              <a:rPr lang="en-US" sz="2000" dirty="0"/>
              <a:t>Research finds that girls’ inability to manage their menstrual hygiene in schools leads to absenteeism, which then has severe economic costs, both personally and societally.</a:t>
            </a:r>
            <a:endParaRPr lang="en-CA" sz="2000" dirty="0"/>
          </a:p>
        </p:txBody>
      </p:sp>
      <p:sp>
        <p:nvSpPr>
          <p:cNvPr id="3" name="Rectangle 2">
            <a:extLst>
              <a:ext uri="{FF2B5EF4-FFF2-40B4-BE49-F238E27FC236}">
                <a16:creationId xmlns:a16="http://schemas.microsoft.com/office/drawing/2014/main" id="{F176C284-B853-A847-83FC-5AF4EB85DC0A}"/>
              </a:ext>
            </a:extLst>
          </p:cNvPr>
          <p:cNvSpPr/>
          <p:nvPr/>
        </p:nvSpPr>
        <p:spPr>
          <a:xfrm>
            <a:off x="787904" y="6241826"/>
            <a:ext cx="1490152" cy="307777"/>
          </a:xfrm>
          <a:prstGeom prst="rect">
            <a:avLst/>
          </a:prstGeom>
        </p:spPr>
        <p:txBody>
          <a:bodyPr wrap="none">
            <a:spAutoFit/>
          </a:bodyPr>
          <a:lstStyle/>
          <a:p>
            <a:r>
              <a:rPr lang="en-US" sz="1400" dirty="0"/>
              <a:t>Source: </a:t>
            </a:r>
            <a:r>
              <a:rPr lang="en-US" sz="1400" u="sng" dirty="0">
                <a:hlinkClick r:id="rId5">
                  <a:extLst>
                    <a:ext uri="{A12FA001-AC4F-418D-AE19-62706E023703}">
                      <ahyp:hlinkClr xmlns:ahyp="http://schemas.microsoft.com/office/drawing/2018/hyperlinkcolor" val="tx"/>
                    </a:ext>
                  </a:extLst>
                </a:hlinkClick>
              </a:rPr>
              <a:t>unicef.org</a:t>
            </a:r>
            <a:endParaRPr lang="en-US" sz="1400" dirty="0"/>
          </a:p>
        </p:txBody>
      </p:sp>
    </p:spTree>
    <p:custDataLst>
      <p:tags r:id="rId1"/>
    </p:custDataLst>
    <p:extLst>
      <p:ext uri="{BB962C8B-B14F-4D97-AF65-F5344CB8AC3E}">
        <p14:creationId xmlns:p14="http://schemas.microsoft.com/office/powerpoint/2010/main" val="21494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pPr algn="ctr"/>
            <a:r>
              <a:rPr lang="en-US" b="1" dirty="0"/>
              <a:t>Child marriage</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65431" y="2438400"/>
            <a:ext cx="6586489" cy="3785419"/>
          </a:xfrm>
        </p:spPr>
        <p:txBody>
          <a:bodyPr>
            <a:normAutofit/>
          </a:bodyPr>
          <a:lstStyle/>
          <a:p>
            <a:pPr lvl="0"/>
            <a:r>
              <a:rPr lang="en-US" sz="2200" dirty="0"/>
              <a:t>1 in 5 girls around the world marries before age 18. </a:t>
            </a:r>
          </a:p>
          <a:p>
            <a:pPr lvl="0"/>
            <a:r>
              <a:rPr lang="en-US" sz="2200" dirty="0"/>
              <a:t>Without stronger efforts to end child marriage, more than 120 million girls under age 18 will marry by 2030.</a:t>
            </a:r>
            <a:r>
              <a:rPr lang="en-CA" sz="2200" dirty="0"/>
              <a:t> </a:t>
            </a:r>
          </a:p>
          <a:p>
            <a:r>
              <a:rPr lang="en-US" sz="2200" dirty="0"/>
              <a:t>Putting an end to child marriage would increase women’s educational attainment and, with it, their potential earnings. It’s estimated that ending child marriage could generate more than $500 billion in benefits annually. </a:t>
            </a:r>
            <a:endParaRPr lang="en-US" sz="2200" b="1" dirty="0"/>
          </a:p>
        </p:txBody>
      </p:sp>
      <p:pic>
        <p:nvPicPr>
          <p:cNvPr id="9" name="Picture 8" descr="A picture containing person, outdoor, posing&#10;&#10;Description automatically generated">
            <a:extLst>
              <a:ext uri="{FF2B5EF4-FFF2-40B4-BE49-F238E27FC236}">
                <a16:creationId xmlns:a16="http://schemas.microsoft.com/office/drawing/2014/main" id="{D47349F7-3724-4F10-8346-19401D0FFCB9}"/>
              </a:ext>
            </a:extLst>
          </p:cNvPr>
          <p:cNvPicPr>
            <a:picLocks noChangeAspect="1"/>
          </p:cNvPicPr>
          <p:nvPr/>
        </p:nvPicPr>
        <p:blipFill rotWithShape="1">
          <a:blip r:embed="rId4"/>
          <a:srcRect l="26441" r="28439"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2F6"/>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348F0CD-99D3-0844-94D3-4B275B3BBC37}"/>
              </a:ext>
            </a:extLst>
          </p:cNvPr>
          <p:cNvSpPr/>
          <p:nvPr/>
        </p:nvSpPr>
        <p:spPr>
          <a:xfrm>
            <a:off x="5080934" y="6177769"/>
            <a:ext cx="6145080" cy="307777"/>
          </a:xfrm>
          <a:prstGeom prst="rect">
            <a:avLst/>
          </a:prstGeom>
        </p:spPr>
        <p:txBody>
          <a:bodyPr wrap="none">
            <a:spAutoFit/>
          </a:bodyPr>
          <a:lstStyle/>
          <a:p>
            <a:pPr lvl="0"/>
            <a:r>
              <a:rPr lang="en-CA" sz="1400" dirty="0"/>
              <a:t>Sources: </a:t>
            </a:r>
            <a:r>
              <a:rPr lang="en-US" sz="1400" u="sng" dirty="0">
                <a:hlinkClick r:id="rId5">
                  <a:extLst>
                    <a:ext uri="{A12FA001-AC4F-418D-AE19-62706E023703}">
                      <ahyp:hlinkClr xmlns:ahyp="http://schemas.microsoft.com/office/drawing/2018/hyperlinkcolor" val="tx"/>
                    </a:ext>
                  </a:extLst>
                </a:hlinkClick>
              </a:rPr>
              <a:t>unicef.org/protection/child-marriage</a:t>
            </a:r>
            <a:r>
              <a:rPr lang="en-US" sz="1400" dirty="0"/>
              <a:t> and </a:t>
            </a:r>
            <a:r>
              <a:rPr lang="en-US" sz="1400" dirty="0">
                <a:hlinkClick r:id="rId6"/>
              </a:rPr>
              <a:t>unfpa.org/swop-2020#!/fgm-3</a:t>
            </a:r>
            <a:r>
              <a:rPr lang="en-US" sz="1400" dirty="0"/>
              <a:t> </a:t>
            </a:r>
            <a:endParaRPr lang="en-CA" sz="1400" dirty="0"/>
          </a:p>
        </p:txBody>
      </p:sp>
    </p:spTree>
    <p:custDataLst>
      <p:tags r:id="rId1"/>
    </p:custDataLst>
    <p:extLst>
      <p:ext uri="{BB962C8B-B14F-4D97-AF65-F5344CB8AC3E}">
        <p14:creationId xmlns:p14="http://schemas.microsoft.com/office/powerpoint/2010/main" val="17739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r>
              <a:rPr lang="en-US" b="1" dirty="0"/>
              <a:t>Female genital mutilation</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65431" y="2438400"/>
            <a:ext cx="6586489" cy="4283075"/>
          </a:xfrm>
        </p:spPr>
        <p:txBody>
          <a:bodyPr>
            <a:normAutofit/>
          </a:bodyPr>
          <a:lstStyle/>
          <a:p>
            <a:pPr lvl="0"/>
            <a:r>
              <a:rPr lang="en-US" sz="2200" dirty="0"/>
              <a:t>Female genital mutilation has been performed on at least 200 million girls and women in 31 countries across three continents.</a:t>
            </a:r>
          </a:p>
          <a:p>
            <a:pPr lvl="0"/>
            <a:r>
              <a:rPr lang="en-US" sz="2200" dirty="0"/>
              <a:t>More than half of the affected girls live in Egypt, Ethiopia, or Indonesia. </a:t>
            </a:r>
            <a:endParaRPr lang="en-CA" sz="2200" dirty="0"/>
          </a:p>
          <a:p>
            <a:pPr lvl="0"/>
            <a:r>
              <a:rPr lang="en-US" sz="2200" dirty="0"/>
              <a:t>Each year, more than 4 million girls are at risk of genital mutilation. Most girls undergo it before age 15.</a:t>
            </a:r>
          </a:p>
        </p:txBody>
      </p:sp>
      <p:pic>
        <p:nvPicPr>
          <p:cNvPr id="4" name="Picture 3">
            <a:extLst>
              <a:ext uri="{FF2B5EF4-FFF2-40B4-BE49-F238E27FC236}">
                <a16:creationId xmlns:a16="http://schemas.microsoft.com/office/drawing/2014/main" id="{A01B9E1B-0A84-4480-8703-2B115137B505}"/>
              </a:ext>
            </a:extLst>
          </p:cNvPr>
          <p:cNvPicPr>
            <a:picLocks noChangeAspect="1"/>
          </p:cNvPicPr>
          <p:nvPr/>
        </p:nvPicPr>
        <p:blipFill rotWithShape="1">
          <a:blip r:embed="rId4"/>
          <a:srcRect l="24317" r="30563"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6846"/>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7</a:t>
            </a:fld>
            <a:endParaRPr lang="en-US" dirty="0"/>
          </a:p>
        </p:txBody>
      </p:sp>
      <p:sp>
        <p:nvSpPr>
          <p:cNvPr id="3" name="Rectangle 2">
            <a:extLst>
              <a:ext uri="{FF2B5EF4-FFF2-40B4-BE49-F238E27FC236}">
                <a16:creationId xmlns:a16="http://schemas.microsoft.com/office/drawing/2014/main" id="{FC03F9CC-0C2D-8E4B-8EDE-F37BA68C881D}"/>
              </a:ext>
            </a:extLst>
          </p:cNvPr>
          <p:cNvSpPr/>
          <p:nvPr/>
        </p:nvSpPr>
        <p:spPr>
          <a:xfrm>
            <a:off x="5223220" y="6044066"/>
            <a:ext cx="3429593" cy="307777"/>
          </a:xfrm>
          <a:prstGeom prst="rect">
            <a:avLst/>
          </a:prstGeom>
        </p:spPr>
        <p:txBody>
          <a:bodyPr wrap="none">
            <a:spAutoFit/>
          </a:bodyPr>
          <a:lstStyle/>
          <a:p>
            <a:pPr lvl="0"/>
            <a:r>
              <a:rPr lang="en-US" sz="1400" dirty="0"/>
              <a:t>Source: </a:t>
            </a:r>
            <a:r>
              <a:rPr lang="en-US" sz="1400" dirty="0">
                <a:hlinkClick r:id="rId5"/>
              </a:rPr>
              <a:t>unicef.org/female-genital-mutilation</a:t>
            </a:r>
            <a:endParaRPr lang="en-CA" sz="1400" dirty="0"/>
          </a:p>
        </p:txBody>
      </p:sp>
    </p:spTree>
    <p:custDataLst>
      <p:tags r:id="rId1"/>
    </p:custDataLst>
    <p:extLst>
      <p:ext uri="{BB962C8B-B14F-4D97-AF65-F5344CB8AC3E}">
        <p14:creationId xmlns:p14="http://schemas.microsoft.com/office/powerpoint/2010/main" val="29561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019219" y="864040"/>
            <a:ext cx="6586491" cy="778755"/>
          </a:xfrm>
        </p:spPr>
        <p:txBody>
          <a:bodyPr anchor="b">
            <a:normAutofit/>
          </a:bodyPr>
          <a:lstStyle/>
          <a:p>
            <a:pPr algn="ctr"/>
            <a:r>
              <a:rPr lang="en-US" b="1" dirty="0"/>
              <a:t>Adolescent pregnancy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080934" y="2349941"/>
            <a:ext cx="6586489" cy="3898459"/>
          </a:xfrm>
        </p:spPr>
        <p:txBody>
          <a:bodyPr>
            <a:normAutofit/>
          </a:bodyPr>
          <a:lstStyle/>
          <a:p>
            <a:r>
              <a:rPr lang="en-US" sz="2200" dirty="0"/>
              <a:t>Complications during pregnancy and childbirth are the world’s leading cause of death for girls ages 15-19. </a:t>
            </a:r>
            <a:endParaRPr lang="en-CA" sz="2200" dirty="0"/>
          </a:p>
          <a:p>
            <a:pPr lvl="0">
              <a:spcBef>
                <a:spcPts val="1500"/>
              </a:spcBef>
            </a:pPr>
            <a:r>
              <a:rPr lang="en-US" sz="2200" dirty="0"/>
              <a:t>Approximately 12 million adolescents ages 15-19 and at least 777,000 who are under 15 give birth in developing regions each year. </a:t>
            </a:r>
            <a:endParaRPr lang="en-CA" sz="2200" dirty="0"/>
          </a:p>
          <a:p>
            <a:pPr lvl="0">
              <a:spcBef>
                <a:spcPts val="1500"/>
              </a:spcBef>
            </a:pPr>
            <a:r>
              <a:rPr lang="en-US" sz="2200" dirty="0"/>
              <a:t>Babies of adolescent mothers face higher risks of preterm delivery, low birth weight, and severe neonatal conditions.</a:t>
            </a:r>
            <a:endParaRPr lang="en-US" sz="2200" b="1" dirty="0"/>
          </a:p>
        </p:txBody>
      </p:sp>
      <p:pic>
        <p:nvPicPr>
          <p:cNvPr id="4" name="Picture 3">
            <a:extLst>
              <a:ext uri="{FF2B5EF4-FFF2-40B4-BE49-F238E27FC236}">
                <a16:creationId xmlns:a16="http://schemas.microsoft.com/office/drawing/2014/main" id="{27B91FFF-5979-4B10-A258-D72AFDF7EF89}"/>
              </a:ext>
            </a:extLst>
          </p:cNvPr>
          <p:cNvPicPr>
            <a:picLocks noChangeAspect="1"/>
          </p:cNvPicPr>
          <p:nvPr/>
        </p:nvPicPr>
        <p:blipFill rotWithShape="1">
          <a:blip r:embed="rId4"/>
          <a:srcRect l="23191" r="31690"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5238"/>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8</a:t>
            </a:fld>
            <a:endParaRPr lang="en-US" dirty="0"/>
          </a:p>
        </p:txBody>
      </p:sp>
    </p:spTree>
    <p:custDataLst>
      <p:tags r:id="rId1"/>
    </p:custDataLst>
    <p:extLst>
      <p:ext uri="{BB962C8B-B14F-4D97-AF65-F5344CB8AC3E}">
        <p14:creationId xmlns:p14="http://schemas.microsoft.com/office/powerpoint/2010/main" val="187400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45950" y="-118382"/>
            <a:ext cx="4953149" cy="994057"/>
          </a:xfrm>
        </p:spPr>
        <p:txBody>
          <a:bodyPr anchor="b">
            <a:normAutofit/>
          </a:bodyPr>
          <a:lstStyle/>
          <a:p>
            <a:pPr algn="ctr"/>
            <a:r>
              <a:rPr lang="en-US" b="1" dirty="0"/>
              <a:t>Education and skills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desk&#10;&#10;Description automatically generated">
            <a:extLst>
              <a:ext uri="{FF2B5EF4-FFF2-40B4-BE49-F238E27FC236}">
                <a16:creationId xmlns:a16="http://schemas.microsoft.com/office/drawing/2014/main" id="{880FABF6-B73A-4E4D-AA98-F86BC83D3552}"/>
              </a:ext>
            </a:extLst>
          </p:cNvPr>
          <p:cNvPicPr>
            <a:picLocks noChangeAspect="1"/>
          </p:cNvPicPr>
          <p:nvPr/>
        </p:nvPicPr>
        <p:blipFill rotWithShape="1">
          <a:blip r:embed="rId4"/>
          <a:srcRect l="19559" r="1348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9</a:t>
            </a:fld>
            <a:endParaRPr lang="en-US" dirty="0">
              <a:solidFill>
                <a:srgbClr val="FFFFFF"/>
              </a:solidFill>
            </a:endParaRPr>
          </a:p>
        </p:txBody>
      </p:sp>
      <p:sp>
        <p:nvSpPr>
          <p:cNvPr id="11" name="Rectangle 10">
            <a:extLst>
              <a:ext uri="{FF2B5EF4-FFF2-40B4-BE49-F238E27FC236}">
                <a16:creationId xmlns:a16="http://schemas.microsoft.com/office/drawing/2014/main" id="{D5F624C1-529F-4517-9DBC-0265551DAB6A}"/>
              </a:ext>
            </a:extLst>
          </p:cNvPr>
          <p:cNvSpPr/>
          <p:nvPr/>
        </p:nvSpPr>
        <p:spPr>
          <a:xfrm>
            <a:off x="515067" y="2205318"/>
            <a:ext cx="3989698"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51061" y="877758"/>
            <a:ext cx="4690565" cy="4569918"/>
          </a:xfrm>
        </p:spPr>
        <p:txBody>
          <a:bodyPr>
            <a:normAutofit/>
          </a:bodyPr>
          <a:lstStyle/>
          <a:p>
            <a:pPr lvl="0"/>
            <a:r>
              <a:rPr lang="en-US" sz="2200" dirty="0"/>
              <a:t>The United Nations says 60 million girls worldwide have no access to basic education. </a:t>
            </a:r>
            <a:endParaRPr lang="en-CA" sz="2200" dirty="0"/>
          </a:p>
          <a:p>
            <a:pPr lvl="0"/>
            <a:r>
              <a:rPr lang="en-US" sz="2200" dirty="0"/>
              <a:t>Of the 960 million people who are illiterate worldwide, two-thirds are women. </a:t>
            </a:r>
            <a:endParaRPr lang="en-CA" sz="2200" dirty="0"/>
          </a:p>
          <a:p>
            <a:pPr lvl="0"/>
            <a:r>
              <a:rPr lang="en-US" sz="2200" dirty="0"/>
              <a:t>In many regions, schools do not meet the safety, hygiene, or sanitation needs of girls. </a:t>
            </a:r>
            <a:endParaRPr lang="en-CA" sz="2200" dirty="0"/>
          </a:p>
          <a:p>
            <a:pPr lvl="0"/>
            <a:r>
              <a:rPr lang="en-US" sz="2200" dirty="0"/>
              <a:t>Globally, 1 in 4 girls ages 15-19 are neither employed nor in school, compared with 1 in 10 boys. </a:t>
            </a:r>
            <a:endParaRPr lang="en-CA" sz="2200" dirty="0"/>
          </a:p>
        </p:txBody>
      </p:sp>
      <p:sp>
        <p:nvSpPr>
          <p:cNvPr id="3" name="Rectangle 2">
            <a:extLst>
              <a:ext uri="{FF2B5EF4-FFF2-40B4-BE49-F238E27FC236}">
                <a16:creationId xmlns:a16="http://schemas.microsoft.com/office/drawing/2014/main" id="{D0E23BDC-72EF-BD49-BF54-DB18DCC9704F}"/>
              </a:ext>
            </a:extLst>
          </p:cNvPr>
          <p:cNvSpPr/>
          <p:nvPr/>
        </p:nvSpPr>
        <p:spPr>
          <a:xfrm>
            <a:off x="640080" y="6171684"/>
            <a:ext cx="2717860" cy="307777"/>
          </a:xfrm>
          <a:prstGeom prst="rect">
            <a:avLst/>
          </a:prstGeom>
        </p:spPr>
        <p:txBody>
          <a:bodyPr wrap="none">
            <a:spAutoFit/>
          </a:bodyPr>
          <a:lstStyle/>
          <a:p>
            <a:r>
              <a:rPr lang="en-US" sz="1400" dirty="0"/>
              <a:t>Source: </a:t>
            </a:r>
            <a:r>
              <a:rPr lang="en-US" sz="1400" u="sng" dirty="0">
                <a:hlinkClick r:id="rId5">
                  <a:extLst>
                    <a:ext uri="{A12FA001-AC4F-418D-AE19-62706E023703}">
                      <ahyp:hlinkClr xmlns:ahyp="http://schemas.microsoft.com/office/drawing/2018/hyperlinkcolor" val="tx"/>
                    </a:ext>
                  </a:extLst>
                </a:hlinkClick>
              </a:rPr>
              <a:t>unicef.org/gender-equality</a:t>
            </a:r>
            <a:endParaRPr lang="en-US" sz="1400" dirty="0"/>
          </a:p>
        </p:txBody>
      </p:sp>
    </p:spTree>
    <p:custDataLst>
      <p:tags r:id="rId1"/>
    </p:custDataLst>
    <p:extLst>
      <p:ext uri="{BB962C8B-B14F-4D97-AF65-F5344CB8AC3E}">
        <p14:creationId xmlns:p14="http://schemas.microsoft.com/office/powerpoint/2010/main" val="31098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FBB98E-E6ED-4532-BD88-D6C214DCBF9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A44B199-89B8-4028-A4EF-E67349F6D812}">
  <ds:schemaRefs>
    <ds:schemaRef ds:uri="http://schemas.microsoft.com/sharepoint/v3/contenttype/forms"/>
  </ds:schemaRefs>
</ds:datastoreItem>
</file>

<file path=customXml/itemProps3.xml><?xml version="1.0" encoding="utf-8"?>
<ds:datastoreItem xmlns:ds="http://schemas.openxmlformats.org/officeDocument/2006/customXml" ds:itemID="{72447BB2-E9A9-464D-8BFB-008B21E08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28045</TotalTime>
  <Words>1272</Words>
  <Application>Microsoft Macintosh PowerPoint</Application>
  <PresentationFormat>Widescreen</PresentationFormat>
  <Paragraphs>121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The Empowering Girls Initiative</vt:lpstr>
      <vt:lpstr>A preference  for sons</vt:lpstr>
      <vt:lpstr>Health and nutrition</vt:lpstr>
      <vt:lpstr>Health and hygiene</vt:lpstr>
      <vt:lpstr>Child marriage</vt:lpstr>
      <vt:lpstr>Female genital mutilation</vt:lpstr>
      <vt:lpstr>Adolescent pregnancy</vt:lpstr>
      <vt:lpstr>Education and skills</vt:lpstr>
      <vt:lpstr>Violence against girls</vt:lpstr>
      <vt:lpstr>PowerPoint Presentation</vt:lpstr>
      <vt:lpstr>Resources</vt:lpstr>
      <vt:lpstr>The legacy of empowering girls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 Styles</dc:creator>
  <cp:lastModifiedBy>Sara Tetzloff</cp:lastModifiedBy>
  <cp:revision>159</cp:revision>
  <dcterms:created xsi:type="dcterms:W3CDTF">2021-03-12T17:00:23Z</dcterms:created>
  <dcterms:modified xsi:type="dcterms:W3CDTF">2021-08-09T20:40:41Z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56DEB8A7-8EA8-460A-B732-5CB5F64687F2</vt:lpwstr>
  </property>
  <property fmtid="{D5CDD505-2E9C-101B-9397-08002B2CF9AE}" pid="3" name="ArticulatePath">
    <vt:lpwstr>Empowering Girls #1 FINAL_20210622-004_CE_EN</vt:lpwstr>
  </property>
  <property fmtid="{D5CDD505-2E9C-101B-9397-08002B2CF9AE}" pid="4" name="ContentTypeId">
    <vt:lpwstr>0x0101001C0041018965C148B8386E7CAFFFD3D7</vt:lpwstr>
  </property>
</Properties>
</file>