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3.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9" r:id="rId6"/>
  </p:sldMasterIdLst>
  <p:notesMasterIdLst>
    <p:notesMasterId r:id="rId34"/>
  </p:notesMasterIdLst>
  <p:sldIdLst>
    <p:sldId id="336" r:id="rId7"/>
    <p:sldId id="417" r:id="rId8"/>
    <p:sldId id="321" r:id="rId9"/>
    <p:sldId id="400" r:id="rId10"/>
    <p:sldId id="406" r:id="rId11"/>
    <p:sldId id="420" r:id="rId12"/>
    <p:sldId id="421" r:id="rId13"/>
    <p:sldId id="403" r:id="rId14"/>
    <p:sldId id="412" r:id="rId15"/>
    <p:sldId id="404" r:id="rId16"/>
    <p:sldId id="415" r:id="rId17"/>
    <p:sldId id="290" r:id="rId18"/>
    <p:sldId id="405" r:id="rId19"/>
    <p:sldId id="407" r:id="rId20"/>
    <p:sldId id="291" r:id="rId21"/>
    <p:sldId id="292" r:id="rId22"/>
    <p:sldId id="293" r:id="rId23"/>
    <p:sldId id="294" r:id="rId24"/>
    <p:sldId id="408" r:id="rId25"/>
    <p:sldId id="409" r:id="rId26"/>
    <p:sldId id="413" r:id="rId27"/>
    <p:sldId id="414" r:id="rId28"/>
    <p:sldId id="410" r:id="rId29"/>
    <p:sldId id="411" r:id="rId30"/>
    <p:sldId id="416" r:id="rId31"/>
    <p:sldId id="296" r:id="rId32"/>
    <p:sldId id="402"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Llakmani" initials="JL" lastIdx="13" clrIdx="0">
    <p:extLst>
      <p:ext uri="{19B8F6BF-5375-455C-9EA6-DF929625EA0E}">
        <p15:presenceInfo xmlns:p15="http://schemas.microsoft.com/office/powerpoint/2012/main" userId="S::Jenny.Llakmani@rotary.org::e6495323-31eb-477e-bce7-14408f5ab91d" providerId="AD"/>
      </p:ext>
    </p:extLst>
  </p:cmAuthor>
  <p:cmAuthor id="2" name="Heather Antti" initials="HA" lastIdx="32" clrIdx="1">
    <p:extLst>
      <p:ext uri="{19B8F6BF-5375-455C-9EA6-DF929625EA0E}">
        <p15:presenceInfo xmlns:p15="http://schemas.microsoft.com/office/powerpoint/2012/main" userId="S-1-5-21-2052111302-1645522239-682003330-80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A1E"/>
    <a:srgbClr val="D91B5C"/>
    <a:srgbClr val="F7A81B"/>
    <a:srgbClr val="872175"/>
    <a:srgbClr val="FF7600"/>
    <a:srgbClr val="009999"/>
    <a:srgbClr val="01B4E7"/>
    <a:srgbClr val="687D90"/>
    <a:srgbClr val="17458F"/>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57932" autoAdjust="0"/>
  </p:normalViewPr>
  <p:slideViewPr>
    <p:cSldViewPr snapToGrid="0" showGuides="1">
      <p:cViewPr varScale="1">
        <p:scale>
          <a:sx n="35" d="100"/>
          <a:sy n="35" d="100"/>
        </p:scale>
        <p:origin x="1788" y="16"/>
      </p:cViewPr>
      <p:guideLst>
        <p:guide orient="horz" pos="2632"/>
        <p:guide pos="3840"/>
      </p:guideLst>
    </p:cSldViewPr>
  </p:slideViewPr>
  <p:outlineViewPr>
    <p:cViewPr>
      <p:scale>
        <a:sx n="33" d="100"/>
        <a:sy n="33" d="100"/>
      </p:scale>
      <p:origin x="0" y="-2064"/>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Completed</c:v>
                </c:pt>
              </c:strCache>
            </c:strRef>
          </c:tx>
          <c:spPr>
            <a:solidFill>
              <a:srgbClr val="17458F"/>
            </a:solidFill>
            <a:ln>
              <a:noFill/>
            </a:ln>
            <a:effectLst/>
          </c:spPr>
          <c:invertIfNegative val="0"/>
          <c:cat>
            <c:strRef>
              <c:f>Sheet1!$A$2:$A$4</c:f>
              <c:strCache>
                <c:ptCount val="3"/>
                <c:pt idx="0">
                  <c:v>2018-19</c:v>
                </c:pt>
                <c:pt idx="1">
                  <c:v>2019-20</c:v>
                </c:pt>
                <c:pt idx="2">
                  <c:v>2020-21</c:v>
                </c:pt>
              </c:strCache>
            </c:strRef>
          </c:cat>
          <c:val>
            <c:numRef>
              <c:f>Sheet1!$B$2:$B$4</c:f>
            </c:numRef>
          </c:val>
          <c:extLst>
            <c:ext xmlns:c16="http://schemas.microsoft.com/office/drawing/2014/chart" uri="{C3380CC4-5D6E-409C-BE32-E72D297353CC}">
              <c16:uniqueId val="{00000000-EE8E-4964-B5A4-C61303FCA4D5}"/>
            </c:ext>
          </c:extLst>
        </c:ser>
        <c:ser>
          <c:idx val="1"/>
          <c:order val="1"/>
          <c:tx>
            <c:strRef>
              <c:f>Sheet1!$C$1</c:f>
              <c:strCache>
                <c:ptCount val="1"/>
                <c:pt idx="0">
                  <c:v>Completed2</c:v>
                </c:pt>
              </c:strCache>
            </c:strRef>
          </c:tx>
          <c:spPr>
            <a:solidFill>
              <a:schemeClr val="accent2"/>
            </a:solidFill>
            <a:ln>
              <a:noFill/>
            </a:ln>
            <a:effectLst/>
          </c:spPr>
          <c:invertIfNegative val="0"/>
          <c:cat>
            <c:strRef>
              <c:f>Sheet1!$A$2:$A$4</c:f>
              <c:strCache>
                <c:ptCount val="3"/>
                <c:pt idx="0">
                  <c:v>2018-19</c:v>
                </c:pt>
                <c:pt idx="1">
                  <c:v>2019-20</c:v>
                </c:pt>
                <c:pt idx="2">
                  <c:v>2020-21</c:v>
                </c:pt>
              </c:strCache>
            </c:strRef>
          </c:cat>
          <c:val>
            <c:numRef>
              <c:f>Sheet1!$C$2:$C$4</c:f>
              <c:numCache>
                <c:formatCode>#,##0</c:formatCode>
                <c:ptCount val="3"/>
                <c:pt idx="0">
                  <c:v>31719</c:v>
                </c:pt>
                <c:pt idx="1">
                  <c:v>149823</c:v>
                </c:pt>
                <c:pt idx="2">
                  <c:v>175737</c:v>
                </c:pt>
              </c:numCache>
            </c:numRef>
          </c:val>
          <c:extLst>
            <c:ext xmlns:c16="http://schemas.microsoft.com/office/drawing/2014/chart" uri="{C3380CC4-5D6E-409C-BE32-E72D297353CC}">
              <c16:uniqueId val="{00000001-EE8E-4964-B5A4-C61303FCA4D5}"/>
            </c:ext>
          </c:extLst>
        </c:ser>
        <c:dLbls>
          <c:showLegendKey val="0"/>
          <c:showVal val="0"/>
          <c:showCatName val="0"/>
          <c:showSerName val="0"/>
          <c:showPercent val="0"/>
          <c:showBubbleSize val="0"/>
        </c:dLbls>
        <c:gapWidth val="219"/>
        <c:overlap val="-27"/>
        <c:axId val="443472448"/>
        <c:axId val="840631872"/>
      </c:barChart>
      <c:catAx>
        <c:axId val="44347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840631872"/>
        <c:crosses val="autoZero"/>
        <c:auto val="1"/>
        <c:lblAlgn val="ctr"/>
        <c:lblOffset val="100"/>
        <c:noMultiLvlLbl val="0"/>
      </c:catAx>
      <c:valAx>
        <c:axId val="840631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443472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17-Dec-2021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284827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sz="1200" kern="1200" dirty="0">
                <a:solidFill>
                  <a:schemeClr val="tx1"/>
                </a:solidFill>
                <a:effectLst/>
                <a:latin typeface="+mn-lt"/>
                <a:ea typeface="+mn-ea"/>
                <a:cs typeface="+mn-cs"/>
              </a:rPr>
              <a:t>As you think about the format of your meeting, consider factors such as safety, the cost-effectiveness of in-person and virtual events, and demands on members’ time. </a:t>
            </a:r>
            <a:endParaRPr lang="en-US" sz="1400" kern="1200" dirty="0">
              <a:solidFill>
                <a:schemeClr val="tx1"/>
              </a:solidFill>
              <a:effectLst/>
              <a:latin typeface="+mn-lt"/>
              <a:ea typeface="+mn-ea"/>
              <a:cs typeface="+mn-cs"/>
            </a:endParaRPr>
          </a:p>
          <a:p>
            <a:pPr marL="0" lvl="1" indent="0">
              <a:buFont typeface="Arial" panose="020B0604020202020204" pitchFamily="34" charset="0"/>
              <a:buNone/>
            </a:pPr>
            <a:endParaRPr lang="en-US" sz="1200" kern="1200" dirty="0">
              <a:solidFill>
                <a:schemeClr val="tx1"/>
              </a:solidFill>
              <a:effectLst/>
              <a:latin typeface="+mn-lt"/>
              <a:ea typeface="+mn-ea"/>
              <a:cs typeface="+mn-cs"/>
            </a:endParaRPr>
          </a:p>
          <a:p>
            <a:pPr marL="0" lvl="1" indent="0">
              <a:buFont typeface="Arial" panose="020B0604020202020204" pitchFamily="34" charset="0"/>
              <a:buNone/>
            </a:pPr>
            <a:r>
              <a:rPr lang="en-US" sz="1200" kern="1200" dirty="0">
                <a:solidFill>
                  <a:schemeClr val="tx1"/>
                </a:solidFill>
                <a:effectLst/>
                <a:latin typeface="+mn-lt"/>
                <a:ea typeface="+mn-ea"/>
                <a:cs typeface="+mn-cs"/>
              </a:rPr>
              <a:t>For in-person events, consider options such as holding several smaller meetings in multiple locations while live-streaming general sessions from a central location. For hybrid events, consider live-streaming general sessions and hosting separate breakout sessions for in-person and virtual participants.</a:t>
            </a:r>
            <a:endParaRPr lang="en-US" sz="14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169067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sz="1200" kern="1200" dirty="0">
                <a:solidFill>
                  <a:schemeClr val="tx1"/>
                </a:solidFill>
                <a:effectLst/>
                <a:latin typeface="+mn-lt"/>
                <a:ea typeface="+mn-ea"/>
                <a:cs typeface="+mn-cs"/>
              </a:rPr>
              <a:t>Rotaractors are Rotary members, so make sure to include them in your events. But don’t just invite them. Ask them what they want to learn and then work with them to address their needs. </a:t>
            </a:r>
          </a:p>
          <a:p>
            <a:pPr marL="0" lvl="1"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Ask Rotaractors to serve on planning committees, too</a:t>
            </a:r>
            <a:r>
              <a:rPr lang="en-US" sz="14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be sure to consult with your district Rotaract representative when planning. You'll want to find out if their needs and interests differ from those of Rotarians.</a:t>
            </a:r>
          </a:p>
          <a:p>
            <a:pPr marL="0" lvl="1"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537392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Starting with Learning Center courses to prepare participants can make later live events more effective. If you choose courses that cover the basics of a topic, your participants will all share that knowledge when the event begins. Then, whether you lead an in-person or virtual event, it can go deeper into the topics that are most relevant</a:t>
            </a:r>
            <a:r>
              <a:rPr lang="en-US" baseline="0" dirty="0"/>
              <a:t> in </a:t>
            </a:r>
            <a:r>
              <a:rPr lang="en-US" dirty="0"/>
              <a:t>your region and can include </a:t>
            </a:r>
            <a:r>
              <a:rPr lang="en-US" baseline="0" dirty="0"/>
              <a:t>more time for participants to </a:t>
            </a:r>
            <a:r>
              <a:rPr lang="en-US" dirty="0"/>
              <a:t>exchange ideas for applying what they’ve learned. </a:t>
            </a:r>
          </a:p>
          <a:p>
            <a:br>
              <a:rPr lang="en-US" dirty="0"/>
            </a:br>
            <a:r>
              <a:rPr lang="en-US" dirty="0"/>
              <a:t>The Learning Center is a valuable tool in blended learning. Many people don’t know about all that it offers, so promote its benefits by urging participants to explore topics other than those you cover. </a:t>
            </a:r>
          </a:p>
          <a:p>
            <a:endParaRPr lang="en-US" dirty="0"/>
          </a:p>
          <a:p>
            <a:r>
              <a:rPr lang="en-US" dirty="0"/>
              <a:t>As the slide shows, use</a:t>
            </a:r>
            <a:r>
              <a:rPr lang="en-US" baseline="0" dirty="0"/>
              <a:t> of the </a:t>
            </a:r>
            <a:r>
              <a:rPr lang="en-US" dirty="0"/>
              <a:t>Learning Center has increased dramatically during the pandemic. In 2019-20, most of the courses were completed in the second half of the year. This year, use was steady throughout the year, and almost 20,000 more courses were completed in 2020-21. </a:t>
            </a:r>
          </a:p>
          <a:p>
            <a:endParaRPr lang="en-US" dirty="0"/>
          </a:p>
        </p:txBody>
      </p:sp>
    </p:spTree>
    <p:extLst>
      <p:ext uri="{BB962C8B-B14F-4D97-AF65-F5344CB8AC3E}">
        <p14:creationId xmlns:p14="http://schemas.microsoft.com/office/powerpoint/2010/main" val="249319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In-person events do</a:t>
            </a:r>
            <a:r>
              <a:rPr lang="en-US" sz="1200" baseline="0" dirty="0"/>
              <a:t> offer some advantages</a:t>
            </a:r>
            <a:r>
              <a:rPr lang="en-US" sz="1200" dirty="0"/>
              <a:t>, and we now have an opportunity to evaluate how we conducted </a:t>
            </a:r>
            <a:r>
              <a:rPr lang="en-US" sz="1200" baseline="0" dirty="0"/>
              <a:t>them </a:t>
            </a:r>
            <a:r>
              <a:rPr lang="en-US" sz="1200" dirty="0"/>
              <a:t>in the past so that we can do better</a:t>
            </a:r>
            <a:r>
              <a:rPr lang="en-US" sz="1200" baseline="0" dirty="0"/>
              <a:t> </a:t>
            </a:r>
            <a:r>
              <a:rPr lang="en-US" sz="1200" dirty="0"/>
              <a:t>as we return to in-person events.</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Use time in-person to let participants</a:t>
            </a:r>
            <a:r>
              <a:rPr lang="en-US" sz="1200" baseline="0" dirty="0"/>
              <a:t> </a:t>
            </a:r>
            <a:r>
              <a:rPr lang="en-US" sz="1200" dirty="0"/>
              <a:t>share ideas</a:t>
            </a:r>
            <a:r>
              <a:rPr lang="en-US" sz="1200" baseline="0" dirty="0"/>
              <a:t> </a:t>
            </a:r>
            <a:r>
              <a:rPr lang="en-US" sz="1200" dirty="0"/>
              <a:t>and to prepare them to take action after the event.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Make sure you include informal learning opportunities at breaks and meals.</a:t>
            </a:r>
            <a:r>
              <a:rPr lang="en-US" sz="1200" baseline="0" dirty="0"/>
              <a:t> W</a:t>
            </a:r>
            <a:r>
              <a:rPr lang="en-US" sz="1200" dirty="0"/>
              <a:t>hat participants learn at those times can have as large an impact as what they learn during sessions.</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In-person events should also be focused. With the shift to virtual events, some</a:t>
            </a:r>
            <a:r>
              <a:rPr lang="en-US" dirty="0"/>
              <a:t> districts that used to combine several meetings into one event instead hosted meetings with a single purpose, focusing on one audience at a time. Consider this option when you plan in-person events as well.</a:t>
            </a:r>
          </a:p>
        </p:txBody>
      </p:sp>
    </p:spTree>
    <p:extLst>
      <p:ext uri="{BB962C8B-B14F-4D97-AF65-F5344CB8AC3E}">
        <p14:creationId xmlns:p14="http://schemas.microsoft.com/office/powerpoint/2010/main" val="1030938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When</a:t>
            </a:r>
            <a:r>
              <a:rPr lang="en-US" sz="1200" kern="1200" baseline="0" dirty="0">
                <a:solidFill>
                  <a:schemeClr val="tx1"/>
                </a:solidFill>
                <a:effectLst/>
                <a:latin typeface="+mn-lt"/>
                <a:ea typeface="+mn-ea"/>
                <a:cs typeface="+mn-cs"/>
              </a:rPr>
              <a:t> you plan</a:t>
            </a:r>
            <a:r>
              <a:rPr lang="en-US" sz="1200" kern="1200" dirty="0">
                <a:solidFill>
                  <a:schemeClr val="tx1"/>
                </a:solidFill>
                <a:effectLst/>
                <a:latin typeface="+mn-lt"/>
                <a:ea typeface="+mn-ea"/>
                <a:cs typeface="+mn-cs"/>
              </a:rPr>
              <a:t>, make sure to consider where all your participants are, whether the event</a:t>
            </a:r>
            <a:r>
              <a:rPr lang="en-US" sz="1200" kern="1200" baseline="0" dirty="0">
                <a:solidFill>
                  <a:schemeClr val="tx1"/>
                </a:solidFill>
                <a:effectLst/>
                <a:latin typeface="+mn-lt"/>
                <a:ea typeface="+mn-ea"/>
                <a:cs typeface="+mn-cs"/>
              </a:rPr>
              <a:t> will be </a:t>
            </a:r>
            <a:r>
              <a:rPr lang="en-US" sz="1200" kern="1200" dirty="0">
                <a:solidFill>
                  <a:schemeClr val="tx1"/>
                </a:solidFill>
                <a:effectLst/>
                <a:latin typeface="+mn-lt"/>
                <a:ea typeface="+mn-ea"/>
                <a:cs typeface="+mn-cs"/>
              </a:rPr>
              <a:t>in-person or virtual. Ask them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time of day they prefer to meet, and consider what time zones they’re in, especially when you schedule breakout sessions. </a:t>
            </a:r>
            <a:endParaRPr lang="en-US" dirty="0"/>
          </a:p>
        </p:txBody>
      </p:sp>
    </p:spTree>
    <p:extLst>
      <p:ext uri="{BB962C8B-B14F-4D97-AF65-F5344CB8AC3E}">
        <p14:creationId xmlns:p14="http://schemas.microsoft.com/office/powerpoint/2010/main" val="1330385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Over the past year, we learned that virtual events require additional types of support. All speakers need practice and support in giving virtual presentations. Each room needs a facilitator, a backup facilitator, and a tech support person. And every event should have a help desk so participants can ask technological questions. </a:t>
            </a:r>
          </a:p>
          <a:p>
            <a:endParaRPr lang="en-US" dirty="0"/>
          </a:p>
          <a:p>
            <a:r>
              <a:rPr lang="en-US" dirty="0"/>
              <a:t>Limit breakout rooms to 15 people so everyone can see one</a:t>
            </a:r>
            <a:r>
              <a:rPr lang="en-US" baseline="0" dirty="0"/>
              <a:t> an</a:t>
            </a:r>
            <a:r>
              <a:rPr lang="en-US" dirty="0"/>
              <a:t>other on their screens. </a:t>
            </a:r>
          </a:p>
        </p:txBody>
      </p:sp>
    </p:spTree>
    <p:extLst>
      <p:ext uri="{BB962C8B-B14F-4D97-AF65-F5344CB8AC3E}">
        <p14:creationId xmlns:p14="http://schemas.microsoft.com/office/powerpoint/2010/main" val="3059084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also learned that preparation matters. Facilitators must rehearse </a:t>
            </a:r>
            <a:r>
              <a:rPr lang="en-US" sz="1200" kern="1200" dirty="0">
                <a:solidFill>
                  <a:schemeClr val="tx1"/>
                </a:solidFill>
                <a:effectLst/>
                <a:latin typeface="+mn-lt"/>
                <a:ea typeface="+mn-ea"/>
                <a:cs typeface="+mn-cs"/>
              </a:rPr>
              <a:t>—</a:t>
            </a:r>
            <a:r>
              <a:rPr lang="en-US" dirty="0"/>
              <a:t> and not just what they will say. They should check the lighting, decide whether they will sit or stand, and make sure they’re</a:t>
            </a:r>
            <a:r>
              <a:rPr lang="en-US" baseline="0" dirty="0"/>
              <a:t> familiar</a:t>
            </a:r>
            <a:r>
              <a:rPr lang="en-US" dirty="0"/>
              <a:t> with the computer equipment and software they’ll use. </a:t>
            </a:r>
          </a:p>
          <a:p>
            <a:endParaRPr lang="en-US" dirty="0"/>
          </a:p>
          <a:p>
            <a:r>
              <a:rPr lang="en-US" dirty="0"/>
              <a:t>Remember also to have security protocols in place and to follow them. </a:t>
            </a:r>
          </a:p>
          <a:p>
            <a:endParaRPr lang="en-US" dirty="0"/>
          </a:p>
          <a:p>
            <a:r>
              <a:rPr lang="en-US" dirty="0"/>
              <a:t>Finally, organize all of your information and resources in one place, such as a virtual event platform that lists dates, times, and links to the sessions. Don’t make participants search their email for links or for answers to simple questions, such as when a session starts. </a:t>
            </a:r>
          </a:p>
        </p:txBody>
      </p:sp>
    </p:spTree>
    <p:extLst>
      <p:ext uri="{BB962C8B-B14F-4D97-AF65-F5344CB8AC3E}">
        <p14:creationId xmlns:p14="http://schemas.microsoft.com/office/powerpoint/2010/main" val="1478682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learned that planning a virtual or hybrid event may take longer than you expect. Start planning early, and make key decisions early. You’ll also</a:t>
            </a:r>
            <a:r>
              <a:rPr lang="en-US" baseline="0" dirty="0"/>
              <a:t> </a:t>
            </a:r>
            <a:r>
              <a:rPr lang="en-US" dirty="0"/>
              <a:t>need more rooms than you would prior to the pandemic. Virtual breakouts should be able to include everyone’s video on one screen, and in-person sessions will need to be more spread out.</a:t>
            </a:r>
          </a:p>
        </p:txBody>
      </p:sp>
    </p:spTree>
    <p:extLst>
      <p:ext uri="{BB962C8B-B14F-4D97-AF65-F5344CB8AC3E}">
        <p14:creationId xmlns:p14="http://schemas.microsoft.com/office/powerpoint/2010/main" val="3387565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ask participants to take courses in the Learning Center before an event, you can then present more customized content whether it’s online or in-person. This allows for in-person meetings to be shorter and keeps virtual participants from being in front of a screen for too long. Trainers should also complete those courses so that they know exactly what participants have learned and can build on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many events before the presidents-elect</a:t>
            </a:r>
            <a:r>
              <a:rPr lang="en-US" baseline="0" dirty="0"/>
              <a:t> training seminar (</a:t>
            </a:r>
            <a:r>
              <a:rPr lang="en-US" dirty="0"/>
              <a:t>PETS) offer a session called “What Is The Rotary Foundation?” If participants complete the Rotary Foundation Basics course in the Learning Center before that, they’ll be ready to share</a:t>
            </a:r>
            <a:r>
              <a:rPr lang="en-US" baseline="0" dirty="0"/>
              <a:t> </a:t>
            </a:r>
            <a:r>
              <a:rPr lang="en-US" dirty="0"/>
              <a:t>ideas on how to help members make the most of Foundation programs and grants. </a:t>
            </a:r>
          </a:p>
        </p:txBody>
      </p:sp>
    </p:spTree>
    <p:extLst>
      <p:ext uri="{BB962C8B-B14F-4D97-AF65-F5344CB8AC3E}">
        <p14:creationId xmlns:p14="http://schemas.microsoft.com/office/powerpoint/2010/main" val="3804708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learned that, with virtual learning events, it’s better to hold several short sessions over a few days than to host an all-day</a:t>
            </a:r>
            <a:r>
              <a:rPr lang="en-US" sz="1200" baseline="0" dirty="0"/>
              <a:t> event</a:t>
            </a:r>
            <a:r>
              <a:rPr lang="en-US" sz="1200" dirty="0"/>
              <a:t>.</a:t>
            </a:r>
            <a:r>
              <a:rPr lang="en-US" dirty="0"/>
              <a:t> For example, a meeting that might have been scheduled as one six-hour in-person session could be broken</a:t>
            </a:r>
            <a:r>
              <a:rPr lang="en-US" baseline="0" dirty="0"/>
              <a:t> into 60- to 90-minute </a:t>
            </a:r>
            <a:r>
              <a:rPr lang="en-US" dirty="0"/>
              <a:t>virtual sessions that are scheduled over three or four weeks or during one long weekend. Try not to exceed two hours</a:t>
            </a:r>
            <a:r>
              <a:rPr lang="en-US" baseline="0" dirty="0"/>
              <a:t> of virtual sessions on any one day.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Tree>
    <p:extLst>
      <p:ext uri="{BB962C8B-B14F-4D97-AF65-F5344CB8AC3E}">
        <p14:creationId xmlns:p14="http://schemas.microsoft.com/office/powerpoint/2010/main" val="287205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2070029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Whether online or in-person, the ideal length for a general session is about 45 minutes, with 60 minutes as the maximum, so keep your message concise and focused. </a:t>
            </a:r>
          </a:p>
          <a:p>
            <a:endParaRPr lang="en-US" dirty="0"/>
          </a:p>
          <a:p>
            <a:r>
              <a:rPr lang="en-US" dirty="0"/>
              <a:t>If your session is virtual, consider recording separate videos for each speaker to</a:t>
            </a:r>
            <a:r>
              <a:rPr lang="en-US" baseline="0" dirty="0"/>
              <a:t> make </a:t>
            </a:r>
            <a:r>
              <a:rPr lang="en-US" dirty="0"/>
              <a:t>it easy for people to watch a particular speaker again</a:t>
            </a:r>
            <a:r>
              <a:rPr lang="en-US" baseline="0" dirty="0"/>
              <a:t> </a:t>
            </a:r>
            <a:r>
              <a:rPr lang="en-US" dirty="0"/>
              <a:t>after the event. </a:t>
            </a:r>
          </a:p>
          <a:p>
            <a:endParaRPr lang="en-US" dirty="0"/>
          </a:p>
        </p:txBody>
      </p:sp>
    </p:spTree>
    <p:extLst>
      <p:ext uri="{BB962C8B-B14F-4D97-AF65-F5344CB8AC3E}">
        <p14:creationId xmlns:p14="http://schemas.microsoft.com/office/powerpoint/2010/main" val="3937191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Create an interactive learning experience by using polls, discussions, and breakout rooms. Ask participants to respond to questions using the chat or question and answer features. Your tech support person or backup facilitator can monitor the chat or take polls.  </a:t>
            </a:r>
          </a:p>
          <a:p>
            <a:endParaRPr lang="en-US" dirty="0"/>
          </a:p>
        </p:txBody>
      </p:sp>
    </p:spTree>
    <p:extLst>
      <p:ext uri="{BB962C8B-B14F-4D97-AF65-F5344CB8AC3E}">
        <p14:creationId xmlns:p14="http://schemas.microsoft.com/office/powerpoint/2010/main" val="3013275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Use slide presentations to help participants focus and to strength</a:t>
            </a:r>
            <a:r>
              <a:rPr lang="en-US" sz="1200" dirty="0"/>
              <a:t>en your connection with your audience. But</a:t>
            </a:r>
            <a:r>
              <a:rPr lang="en-US" sz="1200" baseline="0" dirty="0"/>
              <a:t> t</a:t>
            </a:r>
            <a:r>
              <a:rPr lang="en-US" sz="1200" dirty="0"/>
              <a:t>ake care not to let it get in the way of that connection. When it’s time for participants to discuss a topic or ask questions, close your presentation so you can see and interact with them.</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As you prepare for your event, practice turning the screen-sharing function on and off so you can do so easily during your presentation.</a:t>
            </a:r>
            <a:endParaRPr lang="en-US" sz="1400" dirty="0"/>
          </a:p>
          <a:p>
            <a:endParaRPr lang="en-US" dirty="0"/>
          </a:p>
        </p:txBody>
      </p:sp>
    </p:spTree>
    <p:extLst>
      <p:ext uri="{BB962C8B-B14F-4D97-AF65-F5344CB8AC3E}">
        <p14:creationId xmlns:p14="http://schemas.microsoft.com/office/powerpoint/2010/main" val="3896872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Setting</a:t>
            </a:r>
            <a:r>
              <a:rPr lang="en-US" baseline="0" dirty="0"/>
              <a:t> dates</a:t>
            </a:r>
            <a:r>
              <a:rPr lang="en-US" dirty="0"/>
              <a:t> and announcing them well in advance allows participants to reserve that time for the</a:t>
            </a:r>
            <a:r>
              <a:rPr lang="en-US" baseline="0" dirty="0"/>
              <a:t> event</a:t>
            </a:r>
            <a:r>
              <a:rPr lang="en-US" dirty="0"/>
              <a:t>. Don’t forget to set clear expectations for attendance. </a:t>
            </a:r>
          </a:p>
        </p:txBody>
      </p:sp>
    </p:spTree>
    <p:extLst>
      <p:ext uri="{BB962C8B-B14F-4D97-AF65-F5344CB8AC3E}">
        <p14:creationId xmlns:p14="http://schemas.microsoft.com/office/powerpoint/2010/main" val="3191479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Test any technology that you’re considering using before you purchase it. If you choose new technology, offer assistance to participants and make sure that facilitators, speakers, and tech support staff have time to rehearse before the event.</a:t>
            </a:r>
          </a:p>
        </p:txBody>
      </p:sp>
    </p:spTree>
    <p:extLst>
      <p:ext uri="{BB962C8B-B14F-4D97-AF65-F5344CB8AC3E}">
        <p14:creationId xmlns:p14="http://schemas.microsoft.com/office/powerpoint/2010/main" val="3334108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8737" lvl="1" indent="0">
              <a:buNone/>
            </a:pPr>
            <a:r>
              <a:rPr lang="en-US" sz="2800" dirty="0"/>
              <a:t>Protocol and etiquette should be consistent for every meeting</a:t>
            </a:r>
            <a:r>
              <a:rPr lang="en-US" sz="3200" dirty="0"/>
              <a:t>. Take time to communicate norms such as keeping microphones muted, turning on cameras, and using the chat or raising a hand to ask a question. A</a:t>
            </a:r>
            <a:r>
              <a:rPr lang="en-US" sz="2800" dirty="0"/>
              <a:t>t the start of each meeting or session, review how you want attendees to participate.</a:t>
            </a:r>
            <a:endParaRPr lang="en-US" sz="3200" dirty="0"/>
          </a:p>
          <a:p>
            <a:endParaRPr lang="en-US" dirty="0"/>
          </a:p>
        </p:txBody>
      </p:sp>
    </p:spTree>
    <p:extLst>
      <p:ext uri="{BB962C8B-B14F-4D97-AF65-F5344CB8AC3E}">
        <p14:creationId xmlns:p14="http://schemas.microsoft.com/office/powerpoint/2010/main" val="2095500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Finally, we learned that when we plan virtual or hybrid events, it’s important to make time for unstructured networking. When you give participants information about upcoming events, tell them that they can sign in 15 minutes early to chat and test their audio and that you will keep the event open for 30 minutes after the official end so that people can continue their discussions.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It’s also important to provide a way to share </a:t>
            </a:r>
            <a:r>
              <a:rPr lang="en-US" baseline="0" dirty="0"/>
              <a:t>ideas</a:t>
            </a:r>
            <a:r>
              <a:rPr lang="en-US" dirty="0"/>
              <a:t>, whether that’s a virtual event platform, a Facebook page, or a learning topic in the Learning Center where participants can post content. Whatever you choose, make sure that participants will be able to get to it easily, and make it more inclusive by offering opportunities to participate that are straightforward and simple.</a:t>
            </a:r>
          </a:p>
          <a:p>
            <a:endParaRPr lang="en-US" dirty="0"/>
          </a:p>
        </p:txBody>
      </p:sp>
    </p:spTree>
    <p:extLst>
      <p:ext uri="{BB962C8B-B14F-4D97-AF65-F5344CB8AC3E}">
        <p14:creationId xmlns:p14="http://schemas.microsoft.com/office/powerpoint/2010/main" val="3886620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27</a:t>
            </a:fld>
            <a:endParaRPr lang="en-US" dirty="0"/>
          </a:p>
        </p:txBody>
      </p:sp>
    </p:spTree>
    <p:extLst>
      <p:ext uri="{BB962C8B-B14F-4D97-AF65-F5344CB8AC3E}">
        <p14:creationId xmlns:p14="http://schemas.microsoft.com/office/powerpoint/2010/main" val="179440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372172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In </a:t>
            </a:r>
            <a:r>
              <a:rPr lang="en-US" sz="1200" b="1" dirty="0">
                <a:solidFill>
                  <a:schemeClr val="tx1"/>
                </a:solidFill>
              </a:rPr>
              <a:t>hybrid </a:t>
            </a:r>
            <a:r>
              <a:rPr lang="en-US" sz="1200" dirty="0">
                <a:solidFill>
                  <a:schemeClr val="tx1"/>
                </a:solidFill>
              </a:rPr>
              <a:t>learning events, some participants attend in person while others attend virtually. </a:t>
            </a:r>
          </a:p>
          <a:p>
            <a:r>
              <a:rPr lang="en-US" sz="1200" dirty="0">
                <a:solidFill>
                  <a:schemeClr val="tx1"/>
                </a:solidFill>
              </a:rPr>
              <a:t>When everyone participates in learning at the same time, it is called </a:t>
            </a:r>
            <a:r>
              <a:rPr lang="en-US" sz="1200" b="1" dirty="0">
                <a:solidFill>
                  <a:schemeClr val="tx1"/>
                </a:solidFill>
              </a:rPr>
              <a:t>synchronous</a:t>
            </a:r>
            <a:r>
              <a:rPr lang="en-US" sz="1200" dirty="0">
                <a:solidFill>
                  <a:schemeClr val="tx1"/>
                </a:solidFill>
              </a:rPr>
              <a:t> learning. </a:t>
            </a:r>
          </a:p>
          <a:p>
            <a:r>
              <a:rPr lang="en-US" sz="1200" dirty="0">
                <a:solidFill>
                  <a:schemeClr val="tx1"/>
                </a:solidFill>
              </a:rPr>
              <a:t>You can also hold in-person events while offering an </a:t>
            </a:r>
            <a:r>
              <a:rPr lang="en-US" sz="1200" b="1" dirty="0">
                <a:solidFill>
                  <a:schemeClr val="tx1"/>
                </a:solidFill>
              </a:rPr>
              <a:t>asynchronous</a:t>
            </a:r>
            <a:r>
              <a:rPr lang="en-US" sz="1200" dirty="0">
                <a:solidFill>
                  <a:schemeClr val="tx1"/>
                </a:solidFill>
              </a:rPr>
              <a:t> virtual option</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55382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380275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291745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follows is what we learned from a combination of training event evaluations, broader surveys of our members, and research led by the Learning and Development Committee.</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564468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Participant-centered learning brings more value to Rotary membership. This approach better engages participants in building their skills and knowledge and allows them to learn from one another. </a:t>
            </a:r>
            <a:r>
              <a:rPr lang="en-US" sz="1200" dirty="0"/>
              <a:t>When you offer learning opportunities that members</a:t>
            </a:r>
            <a:r>
              <a:rPr lang="en-US" sz="1200" baseline="0" dirty="0"/>
              <a:t> </a:t>
            </a:r>
            <a:r>
              <a:rPr lang="en-US" sz="1200" dirty="0"/>
              <a:t>want and need, they’ll be eager to learn.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Learning Center courses, My Rotary resources, and how to guides should be used at an early stage of any learning process, because</a:t>
            </a:r>
            <a:r>
              <a:rPr lang="en-US" sz="1200" baseline="0" dirty="0"/>
              <a:t> </a:t>
            </a:r>
            <a:r>
              <a:rPr lang="en-US" sz="1200" dirty="0"/>
              <a:t>they provide basic knowledge as well as needed technical and professional skills. Then participants can use live</a:t>
            </a:r>
            <a:r>
              <a:rPr lang="en-US" sz="1200" baseline="0" dirty="0"/>
              <a:t> sessions to </a:t>
            </a:r>
            <a:r>
              <a:rPr lang="en-US" sz="1200" dirty="0"/>
              <a:t>share their experiences, practice their skills, and plan ways to drive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Tree>
    <p:extLst>
      <p:ext uri="{BB962C8B-B14F-4D97-AF65-F5344CB8AC3E}">
        <p14:creationId xmlns:p14="http://schemas.microsoft.com/office/powerpoint/2010/main" val="49551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sz="1200" kern="1200" dirty="0">
                <a:solidFill>
                  <a:schemeClr val="tx1"/>
                </a:solidFill>
                <a:effectLst/>
                <a:latin typeface="+mn-lt"/>
                <a:ea typeface="+mn-ea"/>
                <a:cs typeface="+mn-cs"/>
              </a:rPr>
              <a:t>To create an engaging learning environment, you need skilled facilitators. They should work closely with experts in the topic.</a:t>
            </a:r>
          </a:p>
          <a:p>
            <a:pPr marL="0" lvl="1" indent="0">
              <a:buFont typeface="Arial" panose="020B0604020202020204" pitchFamily="34" charset="0"/>
              <a:buNone/>
            </a:pPr>
            <a:endParaRPr lang="en-US" sz="1200" kern="1200" dirty="0">
              <a:solidFill>
                <a:schemeClr val="tx1"/>
              </a:solidFill>
              <a:effectLst/>
              <a:latin typeface="+mn-lt"/>
              <a:ea typeface="+mn-ea"/>
              <a:cs typeface="+mn-cs"/>
            </a:endParaRPr>
          </a:p>
          <a:p>
            <a:pPr marL="0" lvl="1" indent="0">
              <a:buFont typeface="Arial" panose="020B0604020202020204" pitchFamily="34" charset="0"/>
              <a:buNone/>
            </a:pPr>
            <a:r>
              <a:rPr lang="en-US" sz="1200" kern="1200" dirty="0">
                <a:solidFill>
                  <a:schemeClr val="tx1"/>
                </a:solidFill>
                <a:effectLst/>
                <a:latin typeface="+mn-lt"/>
                <a:ea typeface="+mn-ea"/>
                <a:cs typeface="+mn-cs"/>
              </a:rPr>
              <a:t>Instead of simply presenting information that participants could learn from a training manual or online resources before the session, experts should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answer questions. Facilitators should lead the discussion and prompt participants to share their experiences and learn from one</a:t>
            </a:r>
            <a:r>
              <a:rPr lang="en-US" sz="1200" kern="1200" baseline="0" dirty="0">
                <a:solidFill>
                  <a:schemeClr val="tx1"/>
                </a:solidFill>
                <a:effectLst/>
                <a:latin typeface="+mn-lt"/>
                <a:ea typeface="+mn-ea"/>
                <a:cs typeface="+mn-cs"/>
              </a:rPr>
              <a:t> an</a:t>
            </a:r>
            <a:r>
              <a:rPr lang="en-US" sz="1200" kern="1200" dirty="0">
                <a:solidFill>
                  <a:schemeClr val="tx1"/>
                </a:solidFill>
                <a:effectLst/>
                <a:latin typeface="+mn-lt"/>
                <a:ea typeface="+mn-ea"/>
                <a:cs typeface="+mn-cs"/>
              </a:rPr>
              <a:t>other.</a:t>
            </a:r>
            <a:endParaRPr lang="en-US" sz="14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704200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grpSp>
        <p:nvGrpSpPr>
          <p:cNvPr id="578" name="Group 45"/>
          <p:cNvGrpSpPr/>
          <p:nvPr/>
        </p:nvGrpSpPr>
        <p:grpSpPr>
          <a:xfrm>
            <a:off x="94604" y="6984916"/>
            <a:ext cx="4984164" cy="430863"/>
            <a:chOff x="0" y="0"/>
            <a:chExt cx="4984163" cy="430861"/>
          </a:xfrm>
        </p:grpSpPr>
        <p:grpSp>
          <p:nvGrpSpPr>
            <p:cNvPr id="575" name="Group 69"/>
            <p:cNvGrpSpPr/>
            <p:nvPr/>
          </p:nvGrpSpPr>
          <p:grpSpPr>
            <a:xfrm>
              <a:off x="1288796" y="-1"/>
              <a:ext cx="3695368" cy="430863"/>
              <a:chOff x="0" y="0"/>
              <a:chExt cx="3695366" cy="430861"/>
            </a:xfrm>
          </p:grpSpPr>
          <p:grpSp>
            <p:nvGrpSpPr>
              <p:cNvPr id="553" name="Rectangle 72"/>
              <p:cNvGrpSpPr/>
              <p:nvPr/>
            </p:nvGrpSpPr>
            <p:grpSpPr>
              <a:xfrm>
                <a:off x="-1" y="0"/>
                <a:ext cx="893203" cy="202251"/>
                <a:chOff x="0" y="0"/>
                <a:chExt cx="893201" cy="202249"/>
              </a:xfrm>
            </p:grpSpPr>
            <p:sp>
              <p:nvSpPr>
                <p:cNvPr id="551" name="Rectangle"/>
                <p:cNvSpPr/>
                <p:nvPr/>
              </p:nvSpPr>
              <p:spPr>
                <a:xfrm>
                  <a:off x="0" y="0"/>
                  <a:ext cx="893202" cy="202250"/>
                </a:xfrm>
                <a:prstGeom prst="rect">
                  <a:avLst/>
                </a:prstGeom>
                <a:solidFill>
                  <a:schemeClr val="accent1"/>
                </a:solidFill>
                <a:ln w="12700" cap="flat">
                  <a:noFill/>
                  <a:miter lim="400000"/>
                </a:ln>
                <a:effectLst/>
              </p:spPr>
              <p:txBody>
                <a:bodyPr wrap="square" lIns="45719" tIns="45719" rIns="45719" bIns="45719" numCol="1" anchor="t">
                  <a:noAutofit/>
                </a:bodyPr>
                <a:lstStyle/>
                <a:p>
                  <a:pPr algn="ctr">
                    <a:defRPr sz="700">
                      <a:solidFill>
                        <a:srgbClr val="FFFFFF"/>
                      </a:solidFill>
                    </a:defRPr>
                  </a:pPr>
                  <a:endParaRPr dirty="0"/>
                </a:p>
              </p:txBody>
            </p:sp>
            <p:sp>
              <p:nvSpPr>
                <p:cNvPr id="552" name="Royal Blue R23,G69,B143"/>
                <p:cNvSpPr txBox="1"/>
                <p:nvPr/>
              </p:nvSpPr>
              <p:spPr>
                <a:xfrm>
                  <a:off x="188191" y="0"/>
                  <a:ext cx="516820" cy="162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lgn="ctr">
                    <a:defRPr sz="700">
                      <a:solidFill>
                        <a:srgbClr val="FFFFFF"/>
                      </a:solidFill>
                    </a:defRPr>
                  </a:pPr>
                  <a:r>
                    <a:rPr dirty="0"/>
                    <a:t>Royal Blue</a:t>
                  </a:r>
                  <a:br>
                    <a:rPr dirty="0"/>
                  </a:br>
                  <a:r>
                    <a:rPr sz="600" dirty="0"/>
                    <a:t>R23,G69,B143</a:t>
                  </a:r>
                </a:p>
              </p:txBody>
            </p:sp>
          </p:grpSp>
          <p:grpSp>
            <p:nvGrpSpPr>
              <p:cNvPr id="556" name="Rectangle 73"/>
              <p:cNvGrpSpPr/>
              <p:nvPr/>
            </p:nvGrpSpPr>
            <p:grpSpPr>
              <a:xfrm>
                <a:off x="934054" y="0"/>
                <a:ext cx="893203" cy="202251"/>
                <a:chOff x="0" y="0"/>
                <a:chExt cx="893201" cy="202249"/>
              </a:xfrm>
            </p:grpSpPr>
            <p:sp>
              <p:nvSpPr>
                <p:cNvPr id="554" name="Rectangle"/>
                <p:cNvSpPr/>
                <p:nvPr/>
              </p:nvSpPr>
              <p:spPr>
                <a:xfrm>
                  <a:off x="0" y="0"/>
                  <a:ext cx="893202" cy="20225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55" name="Azure R0,G93,B170"/>
                <p:cNvSpPr txBox="1"/>
                <p:nvPr/>
              </p:nvSpPr>
              <p:spPr>
                <a:xfrm>
                  <a:off x="209381" y="19821"/>
                  <a:ext cx="474440" cy="162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p>
                  <a:pPr algn="ctr">
                    <a:defRPr sz="700">
                      <a:solidFill>
                        <a:srgbClr val="FFFFFF"/>
                      </a:solidFill>
                    </a:defRPr>
                  </a:pPr>
                  <a:r>
                    <a:rPr dirty="0"/>
                    <a:t>Azure</a:t>
                  </a:r>
                  <a:br>
                    <a:rPr dirty="0"/>
                  </a:br>
                  <a:r>
                    <a:rPr sz="600" dirty="0"/>
                    <a:t>R0,G93,B170</a:t>
                  </a:r>
                </a:p>
              </p:txBody>
            </p:sp>
          </p:grpSp>
          <p:grpSp>
            <p:nvGrpSpPr>
              <p:cNvPr id="559" name="Rectangle 74"/>
              <p:cNvGrpSpPr/>
              <p:nvPr/>
            </p:nvGrpSpPr>
            <p:grpSpPr>
              <a:xfrm>
                <a:off x="1868109" y="0"/>
                <a:ext cx="893203" cy="202251"/>
                <a:chOff x="0" y="0"/>
                <a:chExt cx="893201" cy="202249"/>
              </a:xfrm>
            </p:grpSpPr>
            <p:sp>
              <p:nvSpPr>
                <p:cNvPr id="557" name="Rectangle"/>
                <p:cNvSpPr/>
                <p:nvPr/>
              </p:nvSpPr>
              <p:spPr>
                <a:xfrm>
                  <a:off x="0" y="0"/>
                  <a:ext cx="893202" cy="20225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58" name="Sky Blue  R1,G180,B231"/>
                <p:cNvSpPr txBox="1"/>
                <p:nvPr/>
              </p:nvSpPr>
              <p:spPr>
                <a:xfrm>
                  <a:off x="188191" y="19821"/>
                  <a:ext cx="516820" cy="162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p>
                  <a:pPr algn="ctr">
                    <a:defRPr sz="700"/>
                  </a:pPr>
                  <a:r>
                    <a:rPr dirty="0"/>
                    <a:t>Sky Blue </a:t>
                  </a:r>
                  <a:br>
                    <a:rPr dirty="0"/>
                  </a:br>
                  <a:r>
                    <a:rPr sz="600" dirty="0"/>
                    <a:t>R1,G180,B231</a:t>
                  </a:r>
                </a:p>
              </p:txBody>
            </p:sp>
          </p:grpSp>
          <p:grpSp>
            <p:nvGrpSpPr>
              <p:cNvPr id="562" name="Rectangle 75"/>
              <p:cNvGrpSpPr/>
              <p:nvPr/>
            </p:nvGrpSpPr>
            <p:grpSpPr>
              <a:xfrm>
                <a:off x="1868109" y="228611"/>
                <a:ext cx="893203" cy="202251"/>
                <a:chOff x="0" y="0"/>
                <a:chExt cx="893201" cy="202249"/>
              </a:xfrm>
            </p:grpSpPr>
            <p:sp>
              <p:nvSpPr>
                <p:cNvPr id="560" name="Rectangle"/>
                <p:cNvSpPr/>
                <p:nvPr/>
              </p:nvSpPr>
              <p:spPr>
                <a:xfrm>
                  <a:off x="0" y="0"/>
                  <a:ext cx="893202" cy="2022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61" name="Violet R135,G33,B117"/>
                <p:cNvSpPr txBox="1"/>
                <p:nvPr/>
              </p:nvSpPr>
              <p:spPr>
                <a:xfrm>
                  <a:off x="169830" y="19821"/>
                  <a:ext cx="553542" cy="162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p>
                  <a:pPr algn="ctr">
                    <a:defRPr sz="700">
                      <a:solidFill>
                        <a:srgbClr val="FFFFFF"/>
                      </a:solidFill>
                    </a:defRPr>
                  </a:pPr>
                  <a:r>
                    <a:rPr dirty="0"/>
                    <a:t>Violet</a:t>
                  </a:r>
                  <a:br>
                    <a:rPr dirty="0"/>
                  </a:br>
                  <a:r>
                    <a:rPr sz="600" dirty="0"/>
                    <a:t>R135,G33,B117</a:t>
                  </a:r>
                </a:p>
              </p:txBody>
            </p:sp>
          </p:grpSp>
          <p:grpSp>
            <p:nvGrpSpPr>
              <p:cNvPr id="565" name="Rectangle 76"/>
              <p:cNvGrpSpPr/>
              <p:nvPr/>
            </p:nvGrpSpPr>
            <p:grpSpPr>
              <a:xfrm>
                <a:off x="2802164" y="228611"/>
                <a:ext cx="893203" cy="202251"/>
                <a:chOff x="0" y="0"/>
                <a:chExt cx="893201" cy="202249"/>
              </a:xfrm>
            </p:grpSpPr>
            <p:sp>
              <p:nvSpPr>
                <p:cNvPr id="563" name="Rectangle"/>
                <p:cNvSpPr/>
                <p:nvPr/>
              </p:nvSpPr>
              <p:spPr>
                <a:xfrm>
                  <a:off x="0" y="0"/>
                  <a:ext cx="893202" cy="202250"/>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64" name="Orange R255,G118,B0"/>
                <p:cNvSpPr txBox="1"/>
                <p:nvPr/>
              </p:nvSpPr>
              <p:spPr>
                <a:xfrm>
                  <a:off x="191019" y="19821"/>
                  <a:ext cx="511164" cy="162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p>
                  <a:pPr algn="ctr">
                    <a:defRPr sz="700">
                      <a:solidFill>
                        <a:srgbClr val="FFFFFF"/>
                      </a:solidFill>
                    </a:defRPr>
                  </a:pPr>
                  <a:r>
                    <a:rPr dirty="0"/>
                    <a:t>Orange</a:t>
                  </a:r>
                  <a:br>
                    <a:rPr dirty="0"/>
                  </a:br>
                  <a:r>
                    <a:rPr sz="600" dirty="0"/>
                    <a:t>R255,G118,B0</a:t>
                  </a:r>
                </a:p>
              </p:txBody>
            </p:sp>
          </p:grpSp>
          <p:grpSp>
            <p:nvGrpSpPr>
              <p:cNvPr id="568" name="Rectangle 77"/>
              <p:cNvGrpSpPr/>
              <p:nvPr/>
            </p:nvGrpSpPr>
            <p:grpSpPr>
              <a:xfrm>
                <a:off x="2802164" y="0"/>
                <a:ext cx="893203" cy="202251"/>
                <a:chOff x="0" y="0"/>
                <a:chExt cx="893201" cy="202249"/>
              </a:xfrm>
            </p:grpSpPr>
            <p:sp>
              <p:nvSpPr>
                <p:cNvPr id="566" name="Rectangle"/>
                <p:cNvSpPr/>
                <p:nvPr/>
              </p:nvSpPr>
              <p:spPr>
                <a:xfrm>
                  <a:off x="0" y="0"/>
                  <a:ext cx="893202" cy="202250"/>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67" name="Gold R247,G168,B27"/>
                <p:cNvSpPr txBox="1"/>
                <p:nvPr/>
              </p:nvSpPr>
              <p:spPr>
                <a:xfrm>
                  <a:off x="167002" y="19821"/>
                  <a:ext cx="559198" cy="162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p>
                  <a:pPr algn="ctr">
                    <a:defRPr sz="700"/>
                  </a:pPr>
                  <a:r>
                    <a:rPr dirty="0"/>
                    <a:t>Gold</a:t>
                  </a:r>
                  <a:br>
                    <a:rPr dirty="0"/>
                  </a:br>
                  <a:r>
                    <a:rPr sz="600" dirty="0"/>
                    <a:t>R247,G168,B27</a:t>
                  </a:r>
                </a:p>
              </p:txBody>
            </p:sp>
          </p:grpSp>
          <p:grpSp>
            <p:nvGrpSpPr>
              <p:cNvPr id="571" name="Rectangle 78"/>
              <p:cNvGrpSpPr/>
              <p:nvPr/>
            </p:nvGrpSpPr>
            <p:grpSpPr>
              <a:xfrm>
                <a:off x="-1" y="228611"/>
                <a:ext cx="893203" cy="202251"/>
                <a:chOff x="0" y="0"/>
                <a:chExt cx="893201" cy="202249"/>
              </a:xfrm>
            </p:grpSpPr>
            <p:sp>
              <p:nvSpPr>
                <p:cNvPr id="569" name="Rectangle"/>
                <p:cNvSpPr/>
                <p:nvPr/>
              </p:nvSpPr>
              <p:spPr>
                <a:xfrm>
                  <a:off x="0" y="0"/>
                  <a:ext cx="893202" cy="20225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70" name="Cranberry R217,G27, B92"/>
                <p:cNvSpPr txBox="1"/>
                <p:nvPr/>
              </p:nvSpPr>
              <p:spPr>
                <a:xfrm>
                  <a:off x="177606" y="19821"/>
                  <a:ext cx="537990" cy="162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p>
                  <a:pPr algn="ctr">
                    <a:defRPr sz="700">
                      <a:solidFill>
                        <a:srgbClr val="FFFFFF"/>
                      </a:solidFill>
                    </a:defRPr>
                  </a:pPr>
                  <a:r>
                    <a:rPr dirty="0"/>
                    <a:t>Cranberry</a:t>
                  </a:r>
                  <a:br>
                    <a:rPr dirty="0"/>
                  </a:br>
                  <a:r>
                    <a:rPr sz="600" dirty="0"/>
                    <a:t>R217,G27, B92</a:t>
                  </a:r>
                </a:p>
              </p:txBody>
            </p:sp>
          </p:grpSp>
          <p:grpSp>
            <p:nvGrpSpPr>
              <p:cNvPr id="574" name="Rectangle 79"/>
              <p:cNvGrpSpPr/>
              <p:nvPr/>
            </p:nvGrpSpPr>
            <p:grpSpPr>
              <a:xfrm>
                <a:off x="934054" y="228611"/>
                <a:ext cx="893203" cy="202251"/>
                <a:chOff x="0" y="0"/>
                <a:chExt cx="893201" cy="202249"/>
              </a:xfrm>
            </p:grpSpPr>
            <p:sp>
              <p:nvSpPr>
                <p:cNvPr id="572" name="Rectangle"/>
                <p:cNvSpPr/>
                <p:nvPr/>
              </p:nvSpPr>
              <p:spPr>
                <a:xfrm>
                  <a:off x="0" y="0"/>
                  <a:ext cx="893202" cy="20225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73" name="Turquoise R0,G153,B153"/>
                <p:cNvSpPr txBox="1"/>
                <p:nvPr/>
              </p:nvSpPr>
              <p:spPr>
                <a:xfrm>
                  <a:off x="188191" y="19821"/>
                  <a:ext cx="516820" cy="162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p>
                  <a:pPr algn="ctr">
                    <a:defRPr sz="700">
                      <a:solidFill>
                        <a:srgbClr val="FFFFFF"/>
                      </a:solidFill>
                    </a:defRPr>
                  </a:pPr>
                  <a:r>
                    <a:rPr dirty="0"/>
                    <a:t>Turquoise</a:t>
                  </a:r>
                  <a:br>
                    <a:rPr dirty="0"/>
                  </a:br>
                  <a:r>
                    <a:rPr sz="600" dirty="0"/>
                    <a:t>R0,G153,B153</a:t>
                  </a:r>
                </a:p>
              </p:txBody>
            </p:sp>
          </p:grpSp>
        </p:grpSp>
        <p:sp>
          <p:nvSpPr>
            <p:cNvPr id="576" name="TextBox 70"/>
            <p:cNvSpPr txBox="1"/>
            <p:nvPr/>
          </p:nvSpPr>
          <p:spPr>
            <a:xfrm>
              <a:off x="0" y="45719"/>
              <a:ext cx="125477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r">
                <a:defRPr sz="800" b="1"/>
              </a:lvl1pPr>
            </a:lstStyle>
            <a:p>
              <a:r>
                <a:rPr dirty="0"/>
                <a:t>Rotary Leadership Colors</a:t>
              </a:r>
            </a:p>
          </p:txBody>
        </p:sp>
        <p:sp>
          <p:nvSpPr>
            <p:cNvPr id="577" name="TextBox 71"/>
            <p:cNvSpPr txBox="1"/>
            <p:nvPr/>
          </p:nvSpPr>
          <p:spPr>
            <a:xfrm>
              <a:off x="367028" y="282175"/>
              <a:ext cx="882204"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r">
                <a:defRPr sz="800" b="1">
                  <a:solidFill>
                    <a:srgbClr val="595959"/>
                  </a:solidFill>
                </a:defRPr>
              </a:lvl1pPr>
            </a:lstStyle>
            <a:p>
              <a:r>
                <a:rPr dirty="0"/>
                <a:t>Secondary Colors</a:t>
              </a:r>
            </a:p>
          </p:txBody>
        </p:sp>
      </p:grpSp>
      <p:sp>
        <p:nvSpPr>
          <p:cNvPr id="579" name="Rectangle 7"/>
          <p:cNvSpPr/>
          <p:nvPr/>
        </p:nvSpPr>
        <p:spPr>
          <a:xfrm>
            <a:off x="0" y="0"/>
            <a:ext cx="6096000" cy="6858000"/>
          </a:xfrm>
          <a:prstGeom prst="rect">
            <a:avLst/>
          </a:prstGeom>
          <a:solidFill>
            <a:srgbClr val="01B4E7"/>
          </a:solidFill>
          <a:ln w="12700">
            <a:miter lim="400000"/>
          </a:ln>
        </p:spPr>
        <p:txBody>
          <a:bodyPr lIns="45719" rIns="45719" anchor="ctr"/>
          <a:lstStyle/>
          <a:p>
            <a:pPr algn="ctr">
              <a:defRPr>
                <a:solidFill>
                  <a:srgbClr val="FFFFFF"/>
                </a:solidFill>
              </a:defRPr>
            </a:pPr>
            <a:endParaRPr dirty="0"/>
          </a:p>
        </p:txBody>
      </p:sp>
      <p:sp>
        <p:nvSpPr>
          <p:cNvPr id="580" name="Body Level One…"/>
          <p:cNvSpPr txBox="1">
            <a:spLocks noGrp="1"/>
          </p:cNvSpPr>
          <p:nvPr>
            <p:ph type="body" sz="half" idx="1"/>
          </p:nvPr>
        </p:nvSpPr>
        <p:spPr>
          <a:xfrm>
            <a:off x="6350000" y="2141538"/>
            <a:ext cx="5537200" cy="3141662"/>
          </a:xfrm>
          <a:prstGeom prst="rect">
            <a:avLst/>
          </a:prstGeom>
        </p:spPr>
        <p:txBody>
          <a:bodyPr/>
          <a:lstStyle>
            <a:lvl1pPr marL="0" indent="0">
              <a:buSzTx/>
              <a:buFontTx/>
              <a:buNone/>
              <a:defRPr sz="2200"/>
            </a:lvl1pPr>
            <a:lvl2pPr marL="266347" indent="-207610">
              <a:buFontTx/>
              <a:defRPr sz="2200"/>
            </a:lvl2pPr>
            <a:lvl3pPr marL="1193800" indent="-279400">
              <a:buFontTx/>
              <a:defRPr sz="2200"/>
            </a:lvl3pPr>
            <a:lvl4pPr marL="1685925" indent="-314325">
              <a:buFontTx/>
              <a:defRPr sz="2200"/>
            </a:lvl4pPr>
            <a:lvl5pPr marL="2143125" indent="-314325">
              <a:buFontTx/>
              <a:defRPr sz="2200"/>
            </a:lvl5pPr>
          </a:lstStyle>
          <a:p>
            <a:r>
              <a:t>Body Level One</a:t>
            </a:r>
          </a:p>
          <a:p>
            <a:pPr lvl="1"/>
            <a:r>
              <a:t>Body Level Two</a:t>
            </a:r>
          </a:p>
          <a:p>
            <a:pPr lvl="2"/>
            <a:r>
              <a:t>Body Level Three</a:t>
            </a:r>
          </a:p>
          <a:p>
            <a:pPr lvl="3"/>
            <a:r>
              <a:t>Body Level Four</a:t>
            </a:r>
          </a:p>
          <a:p>
            <a:pPr lvl="4"/>
            <a:r>
              <a:t>Body Level Five</a:t>
            </a:r>
          </a:p>
        </p:txBody>
      </p:sp>
      <p:sp>
        <p:nvSpPr>
          <p:cNvPr id="581" name="Text Placeholder 11"/>
          <p:cNvSpPr>
            <a:spLocks noGrp="1"/>
          </p:cNvSpPr>
          <p:nvPr>
            <p:ph type="body" sz="quarter" idx="21" hasCustomPrompt="1"/>
          </p:nvPr>
        </p:nvSpPr>
        <p:spPr>
          <a:xfrm>
            <a:off x="558800" y="2141538"/>
            <a:ext cx="4978400" cy="1135063"/>
          </a:xfrm>
          <a:prstGeom prst="rect">
            <a:avLst/>
          </a:prstGeom>
          <a:ln w="25400">
            <a:solidFill>
              <a:srgbClr val="F8FAFE">
                <a:alpha val="50000"/>
              </a:srgbClr>
            </a:solidFill>
            <a:round/>
          </a:ln>
        </p:spPr>
        <p:txBody>
          <a:bodyPr anchor="b"/>
          <a:lstStyle>
            <a:lvl1pPr marL="0" indent="0">
              <a:buSzTx/>
              <a:buFontTx/>
              <a:buNone/>
              <a:defRPr sz="4400" b="1" cap="all">
                <a:solidFill>
                  <a:srgbClr val="FFFFFF"/>
                </a:solidFill>
              </a:defRPr>
            </a:lvl1pPr>
          </a:lstStyle>
          <a:p>
            <a:r>
              <a:t>Title</a:t>
            </a:r>
          </a:p>
        </p:txBody>
      </p:sp>
      <p:sp>
        <p:nvSpPr>
          <p:cNvPr id="582"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dirty="0"/>
          </a:p>
        </p:txBody>
      </p:sp>
    </p:spTree>
    <p:extLst>
      <p:ext uri="{BB962C8B-B14F-4D97-AF65-F5344CB8AC3E}">
        <p14:creationId xmlns:p14="http://schemas.microsoft.com/office/powerpoint/2010/main" val="209128429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chemeClr val="tx1"/>
                </a:solidFill>
              </a:defRPr>
            </a:lvl1pPr>
          </a:lstStyle>
          <a:p>
            <a:r>
              <a:rPr lang="en-US" dirty="0"/>
              <a:t>CLICK TO EDIT MASTER TITLE STYLE</a:t>
            </a:r>
          </a:p>
        </p:txBody>
      </p:sp>
      <p:sp>
        <p:nvSpPr>
          <p:cNvPr id="25" name="Picture Placeholder 24"/>
          <p:cNvSpPr>
            <a:spLocks noGrp="1"/>
          </p:cNvSpPr>
          <p:nvPr>
            <p:ph type="pic" sz="quarter" idx="10"/>
          </p:nvPr>
        </p:nvSpPr>
        <p:spPr>
          <a:xfrm>
            <a:off x="5103009" y="2753879"/>
            <a:ext cx="1754327" cy="3068639"/>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830646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6858000"/>
          </a:xfrm>
        </p:spPr>
        <p:txBody>
          <a:bodyPr/>
          <a:lstStyle/>
          <a:p>
            <a:r>
              <a:rPr lang="en-US" dirty="0"/>
              <a:t>Click icon to add picture</a:t>
            </a:r>
          </a:p>
        </p:txBody>
      </p:sp>
      <p:sp>
        <p:nvSpPr>
          <p:cNvPr id="3" name="Title 1"/>
          <p:cNvSpPr>
            <a:spLocks noGrp="1"/>
          </p:cNvSpPr>
          <p:nvPr>
            <p:ph type="title" hasCustomPrompt="1"/>
          </p:nvPr>
        </p:nvSpPr>
        <p:spPr>
          <a:xfrm>
            <a:off x="683235" y="303165"/>
            <a:ext cx="10412618" cy="1143000"/>
          </a:xfrm>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72529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94576"/>
          </a:xfrm>
        </p:spPr>
        <p:txBody>
          <a:bodyPr/>
          <a:lstStyle/>
          <a:p>
            <a:r>
              <a:rPr lang="en-US" dirty="0"/>
              <a:t>Click icon to add picture</a:t>
            </a:r>
          </a:p>
        </p:txBody>
      </p:sp>
      <p:sp>
        <p:nvSpPr>
          <p:cNvPr id="10" name="Title 9"/>
          <p:cNvSpPr>
            <a:spLocks noGrp="1"/>
          </p:cNvSpPr>
          <p:nvPr>
            <p:ph type="title"/>
          </p:nvPr>
        </p:nvSpPr>
        <p:spPr>
          <a:xfrm>
            <a:off x="1060152" y="2478024"/>
            <a:ext cx="8645721" cy="649224"/>
          </a:xfrm>
        </p:spPr>
        <p:txBody>
          <a:bodyPr>
            <a:noAutofit/>
          </a:bodyPr>
          <a:lstStyle>
            <a:lvl1pPr>
              <a:defRPr sz="4398" b="0" spc="0">
                <a:solidFill>
                  <a:schemeClr val="bg1"/>
                </a:solidFill>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284438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8244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Middl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9950" y="1581912"/>
            <a:ext cx="10412618" cy="1143000"/>
          </a:xfrm>
        </p:spPr>
        <p:txBody>
          <a:bodyPr/>
          <a:lstStyle>
            <a:lvl1pPr>
              <a:defRPr baseline="0"/>
            </a:lvl1pPr>
          </a:lstStyle>
          <a:p>
            <a:r>
              <a:rPr lang="en-US" dirty="0"/>
              <a:t>CLICK TO EDIT MASTER TITLE STYLE</a:t>
            </a:r>
          </a:p>
        </p:txBody>
      </p:sp>
    </p:spTree>
    <p:custDataLst>
      <p:tags r:id="rId1"/>
    </p:custDataLst>
    <p:extLst>
      <p:ext uri="{BB962C8B-B14F-4D97-AF65-F5344CB8AC3E}">
        <p14:creationId xmlns:p14="http://schemas.microsoft.com/office/powerpoint/2010/main" val="301656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Top Shor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12192000" cy="2392363"/>
          </a:xfrm>
        </p:spPr>
        <p:txBody>
          <a:bodyPr/>
          <a:lstStyle/>
          <a:p>
            <a:r>
              <a:rPr lang="en-US" dirty="0"/>
              <a:t>Click icon to add picture</a:t>
            </a:r>
          </a:p>
        </p:txBody>
      </p:sp>
      <p:sp>
        <p:nvSpPr>
          <p:cNvPr id="2" name="Title 1"/>
          <p:cNvSpPr>
            <a:spLocks noGrp="1"/>
          </p:cNvSpPr>
          <p:nvPr>
            <p:ph type="title" hasCustomPrompt="1"/>
          </p:nvPr>
        </p:nvSpPr>
        <p:spPr>
          <a:xfrm>
            <a:off x="889692" y="2549283"/>
            <a:ext cx="10412618" cy="1143000"/>
          </a:xfrm>
        </p:spPr>
        <p:txBody>
          <a:bodyPr/>
          <a:lstStyle>
            <a:lvl1pPr algn="ctr">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67589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No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5984877"/>
          </a:xfrm>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279314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ictures Across">
    <p:spTree>
      <p:nvGrpSpPr>
        <p:cNvPr id="1" name=""/>
        <p:cNvGrpSpPr/>
        <p:nvPr/>
      </p:nvGrpSpPr>
      <p:grpSpPr>
        <a:xfrm>
          <a:off x="0" y="0"/>
          <a:ext cx="0" cy="0"/>
          <a:chOff x="0" y="0"/>
          <a:chExt cx="0" cy="0"/>
        </a:xfrm>
      </p:grpSpPr>
      <p:sp>
        <p:nvSpPr>
          <p:cNvPr id="11" name="Picture Placeholder 8"/>
          <p:cNvSpPr>
            <a:spLocks noGrp="1"/>
          </p:cNvSpPr>
          <p:nvPr>
            <p:ph type="pic" sz="quarter" idx="12"/>
          </p:nvPr>
        </p:nvSpPr>
        <p:spPr>
          <a:xfrm>
            <a:off x="7655076" y="3133454"/>
            <a:ext cx="3304116" cy="1352551"/>
          </a:xfrm>
        </p:spPr>
        <p:txBody>
          <a:bodyPr/>
          <a:lstStyle/>
          <a:p>
            <a:r>
              <a:rPr lang="en-US" dirty="0"/>
              <a:t>Click icon to add picture</a:t>
            </a:r>
          </a:p>
        </p:txBody>
      </p:sp>
      <p:sp>
        <p:nvSpPr>
          <p:cNvPr id="10" name="Picture Placeholder 8"/>
          <p:cNvSpPr>
            <a:spLocks noGrp="1"/>
          </p:cNvSpPr>
          <p:nvPr>
            <p:ph type="pic" sz="quarter" idx="11"/>
          </p:nvPr>
        </p:nvSpPr>
        <p:spPr>
          <a:xfrm>
            <a:off x="4277671" y="3133454"/>
            <a:ext cx="3304116" cy="1352551"/>
          </a:xfrm>
        </p:spPr>
        <p:txBody>
          <a:bodyPr/>
          <a:lstStyle/>
          <a:p>
            <a:r>
              <a:rPr lang="en-US" dirty="0"/>
              <a:t>Click icon to add picture</a:t>
            </a:r>
          </a:p>
        </p:txBody>
      </p:sp>
      <p:sp>
        <p:nvSpPr>
          <p:cNvPr id="9" name="Picture Placeholder 8"/>
          <p:cNvSpPr>
            <a:spLocks noGrp="1"/>
          </p:cNvSpPr>
          <p:nvPr>
            <p:ph type="pic" sz="quarter" idx="10"/>
          </p:nvPr>
        </p:nvSpPr>
        <p:spPr>
          <a:xfrm>
            <a:off x="874186" y="3133454"/>
            <a:ext cx="3304116" cy="1352551"/>
          </a:xfrm>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739640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35102" y="1974849"/>
            <a:ext cx="9108017" cy="4249739"/>
          </a:xfrm>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498984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Middle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Picture Placeholder 4"/>
          <p:cNvSpPr>
            <a:spLocks noGrp="1"/>
          </p:cNvSpPr>
          <p:nvPr>
            <p:ph type="pic" sz="quarter" idx="10"/>
          </p:nvPr>
        </p:nvSpPr>
        <p:spPr>
          <a:xfrm>
            <a:off x="0" y="2373314"/>
            <a:ext cx="12192000" cy="3044825"/>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828909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Picture Placeholder 8"/>
          <p:cNvSpPr>
            <a:spLocks noGrp="1"/>
          </p:cNvSpPr>
          <p:nvPr>
            <p:ph type="pic" sz="quarter" idx="11"/>
          </p:nvPr>
        </p:nvSpPr>
        <p:spPr>
          <a:xfrm>
            <a:off x="8115237" y="2088319"/>
            <a:ext cx="4079997" cy="2195512"/>
          </a:xfrm>
        </p:spPr>
        <p:txBody>
          <a:bodyPr/>
          <a:lstStyle/>
          <a:p>
            <a:r>
              <a:rPr lang="en-US" dirty="0"/>
              <a:t>Click icon to add picture</a:t>
            </a:r>
          </a:p>
        </p:txBody>
      </p:sp>
      <p:sp>
        <p:nvSpPr>
          <p:cNvPr id="17" name="Picture Placeholder 8"/>
          <p:cNvSpPr>
            <a:spLocks noGrp="1"/>
          </p:cNvSpPr>
          <p:nvPr>
            <p:ph type="pic" sz="quarter" idx="12"/>
          </p:nvPr>
        </p:nvSpPr>
        <p:spPr>
          <a:xfrm>
            <a:off x="4056002" y="2088319"/>
            <a:ext cx="4079997" cy="2195512"/>
          </a:xfrm>
        </p:spPr>
        <p:txBody>
          <a:bodyPr/>
          <a:lstStyle/>
          <a:p>
            <a:r>
              <a:rPr lang="en-US" dirty="0"/>
              <a:t>Click icon to add picture</a:t>
            </a:r>
          </a:p>
        </p:txBody>
      </p:sp>
      <p:sp>
        <p:nvSpPr>
          <p:cNvPr id="22" name="Picture Placeholder 8"/>
          <p:cNvSpPr>
            <a:spLocks noGrp="1"/>
          </p:cNvSpPr>
          <p:nvPr>
            <p:ph type="pic" sz="quarter" idx="14"/>
          </p:nvPr>
        </p:nvSpPr>
        <p:spPr>
          <a:xfrm>
            <a:off x="8115237" y="4277575"/>
            <a:ext cx="4079997" cy="2195512"/>
          </a:xfrm>
        </p:spPr>
        <p:txBody>
          <a:bodyPr/>
          <a:lstStyle/>
          <a:p>
            <a:r>
              <a:rPr lang="en-US" dirty="0"/>
              <a:t>Click icon to add picture</a:t>
            </a:r>
          </a:p>
        </p:txBody>
      </p:sp>
      <p:sp>
        <p:nvSpPr>
          <p:cNvPr id="23" name="Picture Placeholder 8"/>
          <p:cNvSpPr>
            <a:spLocks noGrp="1"/>
          </p:cNvSpPr>
          <p:nvPr>
            <p:ph type="pic" sz="quarter" idx="15"/>
          </p:nvPr>
        </p:nvSpPr>
        <p:spPr>
          <a:xfrm>
            <a:off x="4056002" y="4277575"/>
            <a:ext cx="4079997" cy="2195512"/>
          </a:xfrm>
        </p:spPr>
        <p:txBody>
          <a:bodyPr/>
          <a:lstStyle/>
          <a:p>
            <a:r>
              <a:rPr lang="en-US" dirty="0"/>
              <a:t>Click icon to add picture</a:t>
            </a:r>
          </a:p>
        </p:txBody>
      </p:sp>
      <p:sp>
        <p:nvSpPr>
          <p:cNvPr id="24" name="Picture Placeholder 8"/>
          <p:cNvSpPr>
            <a:spLocks noGrp="1"/>
          </p:cNvSpPr>
          <p:nvPr>
            <p:ph type="pic" sz="quarter" idx="16"/>
          </p:nvPr>
        </p:nvSpPr>
        <p:spPr>
          <a:xfrm>
            <a:off x="-17256" y="4277575"/>
            <a:ext cx="4079997" cy="2195512"/>
          </a:xfrm>
        </p:spPr>
        <p:txBody>
          <a:bodyPr/>
          <a:lstStyle/>
          <a:p>
            <a:r>
              <a:rPr lang="en-US" dirty="0"/>
              <a:t>Click icon to add picture</a:t>
            </a:r>
          </a:p>
        </p:txBody>
      </p:sp>
      <p:sp>
        <p:nvSpPr>
          <p:cNvPr id="9" name="Picture Placeholder 8"/>
          <p:cNvSpPr>
            <a:spLocks noGrp="1"/>
          </p:cNvSpPr>
          <p:nvPr>
            <p:ph type="pic" sz="quarter" idx="17"/>
          </p:nvPr>
        </p:nvSpPr>
        <p:spPr>
          <a:xfrm>
            <a:off x="-17256" y="2089167"/>
            <a:ext cx="4079997" cy="2195512"/>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160154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Top Mediu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586" y="3"/>
            <a:ext cx="12246582" cy="2879223"/>
          </a:xfrm>
        </p:spPr>
        <p:txBody>
          <a:bodyPr/>
          <a:lstStyle/>
          <a:p>
            <a:r>
              <a:rPr lang="en-US" dirty="0"/>
              <a:t>Click icon to add picture</a:t>
            </a:r>
          </a:p>
        </p:txBody>
      </p:sp>
      <p:sp>
        <p:nvSpPr>
          <p:cNvPr id="4" name="Title 1"/>
          <p:cNvSpPr>
            <a:spLocks noGrp="1"/>
          </p:cNvSpPr>
          <p:nvPr>
            <p:ph type="title" hasCustomPrompt="1"/>
          </p:nvPr>
        </p:nvSpPr>
        <p:spPr>
          <a:xfrm>
            <a:off x="906286" y="1453896"/>
            <a:ext cx="10412618" cy="1143000"/>
          </a:xfrm>
        </p:spPr>
        <p:txBody>
          <a:bodyPr/>
          <a:lstStyle>
            <a:lvl1pPr algn="ct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047334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6091804" cy="6863061"/>
          </a:xfrm>
        </p:spPr>
        <p:txBody>
          <a:bodyPr/>
          <a:lstStyle/>
          <a:p>
            <a:r>
              <a:rPr lang="en-US" dirty="0"/>
              <a:t>Click icon to add picture</a:t>
            </a:r>
          </a:p>
        </p:txBody>
      </p:sp>
      <p:sp>
        <p:nvSpPr>
          <p:cNvPr id="4" name="Title 1"/>
          <p:cNvSpPr>
            <a:spLocks noGrp="1"/>
          </p:cNvSpPr>
          <p:nvPr>
            <p:ph type="title" hasCustomPrompt="1"/>
          </p:nvPr>
        </p:nvSpPr>
        <p:spPr>
          <a:xfrm>
            <a:off x="6657617" y="676656"/>
            <a:ext cx="4545834" cy="1143000"/>
          </a:xfrm>
        </p:spPr>
        <p:txBody>
          <a:bodyPr>
            <a:noAutofit/>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80528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png"/><Relationship Id="rId2" Type="http://schemas.openxmlformats.org/officeDocument/2006/relationships/slideLayout" Target="../slideLayouts/slideLayout27.xml"/><Relationship Id="rId16" Type="http://schemas.openxmlformats.org/officeDocument/2006/relationships/tags" Target="../tags/tag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customXml" Target="../../customXml/item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 id="2147483693" r:id="rId2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groundpolitico.png"/>
          <p:cNvPicPr>
            <a:picLocks noChangeAspect="1"/>
          </p:cNvPicPr>
          <p:nvPr/>
        </p:nvPicPr>
        <p:blipFill>
          <a:blip r:embed="rId17"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6" name="Rectangle 5"/>
          <p:cNvSpPr/>
          <p:nvPr/>
        </p:nvSpPr>
        <p:spPr>
          <a:xfrm>
            <a:off x="0" y="1"/>
            <a:ext cx="12192000" cy="6858001"/>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a:endParaRPr lang="en-JM" sz="1799" dirty="0">
              <a:solidFill>
                <a:srgbClr val="F34F57"/>
              </a:solidFill>
              <a:latin typeface="Calibri"/>
            </a:endParaRPr>
          </a:p>
        </p:txBody>
      </p:sp>
      <p:sp>
        <p:nvSpPr>
          <p:cNvPr id="2" name="Title Placeholder 1"/>
          <p:cNvSpPr>
            <a:spLocks noGrp="1"/>
          </p:cNvSpPr>
          <p:nvPr>
            <p:ph type="title"/>
          </p:nvPr>
        </p:nvSpPr>
        <p:spPr>
          <a:xfrm>
            <a:off x="683235" y="303165"/>
            <a:ext cx="10412618" cy="1143000"/>
          </a:xfrm>
          <a:prstGeom prst="rect">
            <a:avLst/>
          </a:prstGeom>
        </p:spPr>
        <p:txBody>
          <a:bodyPr vert="horz" lIns="121954" tIns="60977" rIns="121954" bIns="609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083" y="1604788"/>
            <a:ext cx="10424051" cy="4879499"/>
          </a:xfrm>
          <a:prstGeom prst="rect">
            <a:avLst/>
          </a:prstGeom>
        </p:spPr>
        <p:txBody>
          <a:bodyPr vert="horz" lIns="121954" tIns="60977" rIns="121954" bIns="6097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5"/>
      <p:tags r:id="rId16"/>
    </p:custDataLst>
    <p:extLst>
      <p:ext uri="{BB962C8B-B14F-4D97-AF65-F5344CB8AC3E}">
        <p14:creationId xmlns:p14="http://schemas.microsoft.com/office/powerpoint/2010/main" val="2885008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hdr="0" dt="0"/>
  <p:txStyles>
    <p:titleStyle>
      <a:lvl1pPr algn="l" defTabSz="609463" rtl="0" eaLnBrk="1" latinLnBrk="0" hangingPunct="1">
        <a:spcBef>
          <a:spcPct val="0"/>
        </a:spcBef>
        <a:buNone/>
        <a:defRPr sz="3698" b="0" kern="1200" spc="-200">
          <a:solidFill>
            <a:schemeClr val="tx1"/>
          </a:solidFill>
          <a:latin typeface="+mj-lt"/>
          <a:ea typeface="Montserrat" panose="02000505000000020004" pitchFamily="2" charset="0"/>
          <a:cs typeface="Montserrat" panose="02000505000000020004" pitchFamily="2" charset="0"/>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Lato Regular"/>
          <a:ea typeface="+mn-ea"/>
          <a:cs typeface="Lato Regular"/>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Lato Regular"/>
          <a:ea typeface="+mn-ea"/>
          <a:cs typeface="Lato Regular"/>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Lato Regular"/>
          <a:ea typeface="+mn-ea"/>
          <a:cs typeface="Lato Regular"/>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25.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7.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28.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29.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30.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tags" Target="../tags/tag31.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ags" Target="../tags/tag3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33.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xml"/><Relationship Id="rId1" Type="http://schemas.openxmlformats.org/officeDocument/2006/relationships/tags" Target="../tags/tag34.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5.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36.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5.xml"/><Relationship Id="rId1" Type="http://schemas.openxmlformats.org/officeDocument/2006/relationships/tags" Target="../tags/tag37.xm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ags" Target="../tags/tag38.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39.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40.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5.xml"/><Relationship Id="rId1" Type="http://schemas.openxmlformats.org/officeDocument/2006/relationships/tags" Target="../tags/tag4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42.xml"/><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1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2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23.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2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a:solidFill>
            <a:srgbClr val="009999">
              <a:alpha val="77000"/>
            </a:srgbClr>
          </a:solidFill>
        </p:spPr>
        <p:txBody>
          <a:bodyPr/>
          <a:lstStyle/>
          <a:p>
            <a:r>
              <a:rPr lang="en-US" dirty="0"/>
              <a:t>Rotary training: what we learned in 2020-21</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1</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127087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611940" y="1616147"/>
            <a:ext cx="4978400" cy="3327811"/>
          </a:xfrm>
        </p:spPr>
        <p:txBody>
          <a:bodyPr>
            <a:noAutofit/>
          </a:bodyPr>
          <a:lstStyle/>
          <a:p>
            <a:r>
              <a:rPr lang="en-US" sz="4000" dirty="0"/>
              <a:t>Offer learning events that are flexible and responsive to participants’ needs</a:t>
            </a:r>
          </a:p>
        </p:txBody>
      </p:sp>
      <p:pic>
        <p:nvPicPr>
          <p:cNvPr id="6" name="Picture 5" descr="Business people video conferencing">
            <a:extLst>
              <a:ext uri="{FF2B5EF4-FFF2-40B4-BE49-F238E27FC236}">
                <a16:creationId xmlns:a16="http://schemas.microsoft.com/office/drawing/2014/main" id="{663AB196-18F2-4D0C-B7D2-BAA45996CA01}"/>
              </a:ext>
            </a:extLst>
          </p:cNvPr>
          <p:cNvPicPr>
            <a:picLocks noChangeAspect="1"/>
          </p:cNvPicPr>
          <p:nvPr/>
        </p:nvPicPr>
        <p:blipFill rotWithShape="1">
          <a:blip r:embed="rId4">
            <a:extLst>
              <a:ext uri="{28A0092B-C50C-407E-A947-70E740481C1C}">
                <a14:useLocalDpi xmlns:a14="http://schemas.microsoft.com/office/drawing/2010/main" val="0"/>
              </a:ext>
            </a:extLst>
          </a:blip>
          <a:srcRect t="12737" r="19715"/>
          <a:stretch/>
        </p:blipFill>
        <p:spPr>
          <a:xfrm>
            <a:off x="6104575" y="1226915"/>
            <a:ext cx="6087425" cy="4409955"/>
          </a:xfrm>
          <a:prstGeom prst="rect">
            <a:avLst/>
          </a:prstGeom>
        </p:spPr>
      </p:pic>
    </p:spTree>
    <p:custDataLst>
      <p:tags r:id="rId1"/>
    </p:custDataLst>
    <p:extLst>
      <p:ext uri="{BB962C8B-B14F-4D97-AF65-F5344CB8AC3E}">
        <p14:creationId xmlns:p14="http://schemas.microsoft.com/office/powerpoint/2010/main" val="17126206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601512" y="1591860"/>
            <a:ext cx="4978400" cy="1262852"/>
          </a:xfrm>
        </p:spPr>
        <p:txBody>
          <a:bodyPr>
            <a:noAutofit/>
          </a:bodyPr>
          <a:lstStyle/>
          <a:p>
            <a:pPr lvl="0"/>
            <a:r>
              <a:rPr lang="en-US" sz="4000" dirty="0"/>
              <a:t>Include Rotaractors </a:t>
            </a:r>
          </a:p>
        </p:txBody>
      </p:sp>
      <p:pic>
        <p:nvPicPr>
          <p:cNvPr id="5" name="Picture 4" descr="Logo&#10;&#10;Description automatically generated">
            <a:extLst>
              <a:ext uri="{FF2B5EF4-FFF2-40B4-BE49-F238E27FC236}">
                <a16:creationId xmlns:a16="http://schemas.microsoft.com/office/drawing/2014/main" id="{351D6DFC-C1FD-48F3-AE6D-13D64BC0D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2060"/>
            <a:ext cx="6096000" cy="2636520"/>
          </a:xfrm>
          <a:prstGeom prst="rect">
            <a:avLst/>
          </a:prstGeom>
        </p:spPr>
      </p:pic>
      <p:pic>
        <p:nvPicPr>
          <p:cNvPr id="6" name="Picture 5" descr="Logo&#10;&#10;Description automatically generated">
            <a:extLst>
              <a:ext uri="{FF2B5EF4-FFF2-40B4-BE49-F238E27FC236}">
                <a16:creationId xmlns:a16="http://schemas.microsoft.com/office/drawing/2014/main" id="{0CDF0F52-42A3-4AB9-82D6-2FA7E688C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110740"/>
            <a:ext cx="6096000" cy="2636520"/>
          </a:xfrm>
          <a:prstGeom prst="rect">
            <a:avLst/>
          </a:prstGeom>
        </p:spPr>
      </p:pic>
      <p:pic>
        <p:nvPicPr>
          <p:cNvPr id="7" name="Picture 6" descr="Logo&#10;&#10;Description automatically generated">
            <a:extLst>
              <a:ext uri="{FF2B5EF4-FFF2-40B4-BE49-F238E27FC236}">
                <a16:creationId xmlns:a16="http://schemas.microsoft.com/office/drawing/2014/main" id="{26689C70-7E91-41A1-B588-E9E50839D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340824"/>
            <a:ext cx="6096000" cy="2636520"/>
          </a:xfrm>
          <a:prstGeom prst="rect">
            <a:avLst/>
          </a:prstGeom>
        </p:spPr>
      </p:pic>
    </p:spTree>
    <p:custDataLst>
      <p:tags r:id="rId1"/>
    </p:custDataLst>
    <p:extLst>
      <p:ext uri="{BB962C8B-B14F-4D97-AF65-F5344CB8AC3E}">
        <p14:creationId xmlns:p14="http://schemas.microsoft.com/office/powerpoint/2010/main" val="281044001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59EBE3-0516-458A-93E4-3BB79A46FF23}"/>
              </a:ext>
            </a:extLst>
          </p:cNvPr>
          <p:cNvSpPr>
            <a:spLocks noGrp="1"/>
          </p:cNvSpPr>
          <p:nvPr>
            <p:ph type="body" sz="quarter" idx="21"/>
          </p:nvPr>
        </p:nvSpPr>
        <p:spPr>
          <a:xfrm>
            <a:off x="602458" y="1655612"/>
            <a:ext cx="5112542" cy="3434548"/>
          </a:xfrm>
        </p:spPr>
        <p:txBody>
          <a:bodyPr anchor="t">
            <a:noAutofit/>
          </a:bodyPr>
          <a:lstStyle/>
          <a:p>
            <a:r>
              <a:rPr lang="en-US" sz="4000" dirty="0"/>
              <a:t>Use Rotary Learning Center courses to build basic knowledge first</a:t>
            </a:r>
          </a:p>
        </p:txBody>
      </p:sp>
      <p:graphicFrame>
        <p:nvGraphicFramePr>
          <p:cNvPr id="4" name="Chart 3">
            <a:extLst>
              <a:ext uri="{FF2B5EF4-FFF2-40B4-BE49-F238E27FC236}">
                <a16:creationId xmlns:a16="http://schemas.microsoft.com/office/drawing/2014/main" id="{A2B53A20-3DC5-42B9-976F-267D5800758C}"/>
              </a:ext>
            </a:extLst>
          </p:cNvPr>
          <p:cNvGraphicFramePr/>
          <p:nvPr>
            <p:extLst>
              <p:ext uri="{D42A27DB-BD31-4B8C-83A1-F6EECF244321}">
                <p14:modId xmlns:p14="http://schemas.microsoft.com/office/powerpoint/2010/main" val="427583980"/>
              </p:ext>
            </p:extLst>
          </p:nvPr>
        </p:nvGraphicFramePr>
        <p:xfrm>
          <a:off x="6096000" y="1655612"/>
          <a:ext cx="6049992" cy="500398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941DCB93-A960-4E9B-A2D4-63B4D84EDC3A}"/>
              </a:ext>
            </a:extLst>
          </p:cNvPr>
          <p:cNvSpPr txBox="1"/>
          <p:nvPr/>
        </p:nvSpPr>
        <p:spPr>
          <a:xfrm>
            <a:off x="6486525" y="842962"/>
            <a:ext cx="550068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rial"/>
                <a:ea typeface="Arial"/>
                <a:cs typeface="Arial"/>
                <a:sym typeface="Arial"/>
              </a:rPr>
              <a:t>Courses completed by year</a:t>
            </a:r>
          </a:p>
        </p:txBody>
      </p:sp>
    </p:spTree>
    <p:custDataLst>
      <p:tags r:id="rId1"/>
    </p:custDataLst>
    <p:extLst>
      <p:ext uri="{BB962C8B-B14F-4D97-AF65-F5344CB8AC3E}">
        <p14:creationId xmlns:p14="http://schemas.microsoft.com/office/powerpoint/2010/main" val="34580735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585773" y="1604211"/>
            <a:ext cx="4978400" cy="2256589"/>
          </a:xfrm>
        </p:spPr>
        <p:txBody>
          <a:bodyPr anchor="t">
            <a:noAutofit/>
          </a:bodyPr>
          <a:lstStyle/>
          <a:p>
            <a:r>
              <a:rPr lang="en-US" sz="4000" dirty="0"/>
              <a:t>maximize </a:t>
            </a:r>
            <a:br>
              <a:rPr lang="en-US" sz="4000" dirty="0"/>
            </a:br>
            <a:r>
              <a:rPr lang="en-US" sz="4000" dirty="0"/>
              <a:t>the value of </a:t>
            </a:r>
            <a:br>
              <a:rPr lang="en-US" sz="4000" dirty="0"/>
            </a:br>
            <a:r>
              <a:rPr lang="en-US" sz="4000" dirty="0"/>
              <a:t>in-person events</a:t>
            </a:r>
          </a:p>
        </p:txBody>
      </p:sp>
      <p:pic>
        <p:nvPicPr>
          <p:cNvPr id="6" name="Picture 5" descr="People in discussion">
            <a:extLst>
              <a:ext uri="{FF2B5EF4-FFF2-40B4-BE49-F238E27FC236}">
                <a16:creationId xmlns:a16="http://schemas.microsoft.com/office/drawing/2014/main" id="{F995A04C-4304-4FE7-AA9B-A412217A374A}"/>
              </a:ext>
            </a:extLst>
          </p:cNvPr>
          <p:cNvPicPr>
            <a:picLocks noChangeAspect="1"/>
          </p:cNvPicPr>
          <p:nvPr/>
        </p:nvPicPr>
        <p:blipFill rotWithShape="1">
          <a:blip r:embed="rId4">
            <a:extLst>
              <a:ext uri="{28A0092B-C50C-407E-A947-70E740481C1C}">
                <a14:useLocalDpi xmlns:a14="http://schemas.microsoft.com/office/drawing/2010/main" val="0"/>
              </a:ext>
            </a:extLst>
          </a:blip>
          <a:srcRect l="32327" t="18757" r="21395" b="9866"/>
          <a:stretch/>
        </p:blipFill>
        <p:spPr>
          <a:xfrm>
            <a:off x="6096000" y="294995"/>
            <a:ext cx="6096000" cy="6268010"/>
          </a:xfrm>
          <a:prstGeom prst="rect">
            <a:avLst/>
          </a:prstGeom>
        </p:spPr>
      </p:pic>
    </p:spTree>
    <p:custDataLst>
      <p:tags r:id="rId1"/>
    </p:custDataLst>
    <p:extLst>
      <p:ext uri="{BB962C8B-B14F-4D97-AF65-F5344CB8AC3E}">
        <p14:creationId xmlns:p14="http://schemas.microsoft.com/office/powerpoint/2010/main" val="36223339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628925" y="1652337"/>
            <a:ext cx="4978400" cy="2348163"/>
          </a:xfrm>
        </p:spPr>
        <p:txBody>
          <a:bodyPr>
            <a:noAutofit/>
          </a:bodyPr>
          <a:lstStyle/>
          <a:p>
            <a:r>
              <a:rPr lang="en-US" sz="4000" dirty="0"/>
              <a:t>consider </a:t>
            </a:r>
            <a:br>
              <a:rPr lang="en-US" sz="4000" dirty="0"/>
            </a:br>
            <a:r>
              <a:rPr lang="en-US" sz="4000" dirty="0"/>
              <a:t>Where the participants are</a:t>
            </a:r>
          </a:p>
        </p:txBody>
      </p:sp>
      <p:pic>
        <p:nvPicPr>
          <p:cNvPr id="5" name="Picture 4" descr="Locator flag on a city map">
            <a:extLst>
              <a:ext uri="{FF2B5EF4-FFF2-40B4-BE49-F238E27FC236}">
                <a16:creationId xmlns:a16="http://schemas.microsoft.com/office/drawing/2014/main" id="{7198B134-CBB9-4BA3-9D08-3DC37D41F50B}"/>
              </a:ext>
            </a:extLst>
          </p:cNvPr>
          <p:cNvPicPr>
            <a:picLocks noChangeAspect="1"/>
          </p:cNvPicPr>
          <p:nvPr/>
        </p:nvPicPr>
        <p:blipFill rotWithShape="1">
          <a:blip r:embed="rId4">
            <a:extLst>
              <a:ext uri="{28A0092B-C50C-407E-A947-70E740481C1C}">
                <a14:useLocalDpi xmlns:a14="http://schemas.microsoft.com/office/drawing/2010/main" val="0"/>
              </a:ext>
            </a:extLst>
          </a:blip>
          <a:srcRect l="-1" r="40741"/>
          <a:stretch/>
        </p:blipFill>
        <p:spPr>
          <a:xfrm>
            <a:off x="6096000" y="1"/>
            <a:ext cx="6096000" cy="6858000"/>
          </a:xfrm>
          <a:prstGeom prst="rect">
            <a:avLst/>
          </a:prstGeom>
        </p:spPr>
      </p:pic>
    </p:spTree>
    <p:custDataLst>
      <p:tags r:id="rId1"/>
    </p:custDataLst>
    <p:extLst>
      <p:ext uri="{BB962C8B-B14F-4D97-AF65-F5344CB8AC3E}">
        <p14:creationId xmlns:p14="http://schemas.microsoft.com/office/powerpoint/2010/main" val="374314857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3411E1-1AA9-4241-9379-396F78B54C01}"/>
              </a:ext>
            </a:extLst>
          </p:cNvPr>
          <p:cNvSpPr>
            <a:spLocks noGrp="1"/>
          </p:cNvSpPr>
          <p:nvPr>
            <p:ph type="body" sz="quarter" idx="21"/>
          </p:nvPr>
        </p:nvSpPr>
        <p:spPr>
          <a:xfrm>
            <a:off x="634585" y="1632063"/>
            <a:ext cx="4978400" cy="2352641"/>
          </a:xfrm>
        </p:spPr>
        <p:txBody>
          <a:bodyPr>
            <a:noAutofit/>
          </a:bodyPr>
          <a:lstStyle/>
          <a:p>
            <a:r>
              <a:rPr lang="en-US" sz="4000" dirty="0"/>
              <a:t>Provide additional support for virtual events</a:t>
            </a:r>
          </a:p>
        </p:txBody>
      </p:sp>
      <p:pic>
        <p:nvPicPr>
          <p:cNvPr id="5" name="Picture 4" descr="Business people near a whiteboard">
            <a:extLst>
              <a:ext uri="{FF2B5EF4-FFF2-40B4-BE49-F238E27FC236}">
                <a16:creationId xmlns:a16="http://schemas.microsoft.com/office/drawing/2014/main" id="{D48C68F5-0DC7-4546-A989-EF2636FB8064}"/>
              </a:ext>
            </a:extLst>
          </p:cNvPr>
          <p:cNvPicPr>
            <a:picLocks noChangeAspect="1"/>
          </p:cNvPicPr>
          <p:nvPr/>
        </p:nvPicPr>
        <p:blipFill rotWithShape="1">
          <a:blip r:embed="rId4">
            <a:extLst>
              <a:ext uri="{28A0092B-C50C-407E-A947-70E740481C1C}">
                <a14:useLocalDpi xmlns:a14="http://schemas.microsoft.com/office/drawing/2010/main" val="0"/>
              </a:ext>
            </a:extLst>
          </a:blip>
          <a:srcRect l="8717" r="32161"/>
          <a:stretch/>
        </p:blipFill>
        <p:spPr>
          <a:xfrm>
            <a:off x="6096000" y="0"/>
            <a:ext cx="6096000" cy="6858000"/>
          </a:xfrm>
          <a:prstGeom prst="rect">
            <a:avLst/>
          </a:prstGeom>
        </p:spPr>
      </p:pic>
    </p:spTree>
    <p:custDataLst>
      <p:tags r:id="rId1"/>
    </p:custDataLst>
    <p:extLst>
      <p:ext uri="{BB962C8B-B14F-4D97-AF65-F5344CB8AC3E}">
        <p14:creationId xmlns:p14="http://schemas.microsoft.com/office/powerpoint/2010/main" val="172449582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3411E1-1AA9-4241-9379-396F78B54C01}"/>
              </a:ext>
            </a:extLst>
          </p:cNvPr>
          <p:cNvSpPr>
            <a:spLocks noGrp="1"/>
          </p:cNvSpPr>
          <p:nvPr>
            <p:ph type="body" sz="quarter" idx="21"/>
          </p:nvPr>
        </p:nvSpPr>
        <p:spPr>
          <a:xfrm>
            <a:off x="644542" y="1588169"/>
            <a:ext cx="4978400" cy="710531"/>
          </a:xfrm>
        </p:spPr>
        <p:txBody>
          <a:bodyPr>
            <a:noAutofit/>
          </a:bodyPr>
          <a:lstStyle/>
          <a:p>
            <a:r>
              <a:rPr lang="en-US" sz="4000" dirty="0"/>
              <a:t>Be Prepared</a:t>
            </a:r>
          </a:p>
        </p:txBody>
      </p:sp>
      <p:pic>
        <p:nvPicPr>
          <p:cNvPr id="5" name="Picture 4" descr="A person reaching for a paper on a table full of paper and sticky notes">
            <a:extLst>
              <a:ext uri="{FF2B5EF4-FFF2-40B4-BE49-F238E27FC236}">
                <a16:creationId xmlns:a16="http://schemas.microsoft.com/office/drawing/2014/main" id="{69F1451A-5ADF-44ED-AB4F-EE1A13A2B4A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918"/>
          <a:stretch/>
        </p:blipFill>
        <p:spPr>
          <a:xfrm>
            <a:off x="6096000" y="728018"/>
            <a:ext cx="6967959" cy="5401963"/>
          </a:xfrm>
          <a:prstGeom prst="rect">
            <a:avLst/>
          </a:prstGeom>
        </p:spPr>
      </p:pic>
    </p:spTree>
    <p:custDataLst>
      <p:tags r:id="rId1"/>
    </p:custDataLst>
    <p:extLst>
      <p:ext uri="{BB962C8B-B14F-4D97-AF65-F5344CB8AC3E}">
        <p14:creationId xmlns:p14="http://schemas.microsoft.com/office/powerpoint/2010/main" val="390548097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32BC6F-2726-437F-85F7-AE22F0D70DF3}"/>
              </a:ext>
            </a:extLst>
          </p:cNvPr>
          <p:cNvSpPr>
            <a:spLocks noGrp="1"/>
          </p:cNvSpPr>
          <p:nvPr>
            <p:ph type="body" sz="quarter" idx="21"/>
          </p:nvPr>
        </p:nvSpPr>
        <p:spPr>
          <a:xfrm>
            <a:off x="607479" y="1588168"/>
            <a:ext cx="4978400" cy="1840832"/>
          </a:xfrm>
        </p:spPr>
        <p:txBody>
          <a:bodyPr>
            <a:noAutofit/>
          </a:bodyPr>
          <a:lstStyle/>
          <a:p>
            <a:r>
              <a:rPr lang="en-US" sz="4000" dirty="0"/>
              <a:t>Make sure you have enough time to Plan</a:t>
            </a:r>
          </a:p>
        </p:txBody>
      </p:sp>
      <p:pic>
        <p:nvPicPr>
          <p:cNvPr id="5" name="Picture 4" descr="Hourglass and a calendar">
            <a:extLst>
              <a:ext uri="{FF2B5EF4-FFF2-40B4-BE49-F238E27FC236}">
                <a16:creationId xmlns:a16="http://schemas.microsoft.com/office/drawing/2014/main" id="{6118EB2E-6307-4475-8626-BE0BEAD5B43F}"/>
              </a:ext>
            </a:extLst>
          </p:cNvPr>
          <p:cNvPicPr>
            <a:picLocks noChangeAspect="1"/>
          </p:cNvPicPr>
          <p:nvPr/>
        </p:nvPicPr>
        <p:blipFill rotWithShape="1">
          <a:blip r:embed="rId4">
            <a:extLst>
              <a:ext uri="{28A0092B-C50C-407E-A947-70E740481C1C}">
                <a14:useLocalDpi xmlns:a14="http://schemas.microsoft.com/office/drawing/2010/main" val="0"/>
              </a:ext>
            </a:extLst>
          </a:blip>
          <a:srcRect l="40441" r="-338"/>
          <a:stretch/>
        </p:blipFill>
        <p:spPr>
          <a:xfrm>
            <a:off x="6096000" y="0"/>
            <a:ext cx="6131708" cy="6858000"/>
          </a:xfrm>
          <a:prstGeom prst="rect">
            <a:avLst/>
          </a:prstGeom>
        </p:spPr>
      </p:pic>
    </p:spTree>
    <p:custDataLst>
      <p:tags r:id="rId1"/>
    </p:custDataLst>
    <p:extLst>
      <p:ext uri="{BB962C8B-B14F-4D97-AF65-F5344CB8AC3E}">
        <p14:creationId xmlns:p14="http://schemas.microsoft.com/office/powerpoint/2010/main" val="9651788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CB29F-0D6A-4EA7-85BA-75C4913E86E6}"/>
              </a:ext>
            </a:extLst>
          </p:cNvPr>
          <p:cNvSpPr>
            <a:spLocks noGrp="1"/>
          </p:cNvSpPr>
          <p:nvPr>
            <p:ph type="body" sz="quarter" idx="21"/>
          </p:nvPr>
        </p:nvSpPr>
        <p:spPr>
          <a:xfrm>
            <a:off x="597523" y="1588169"/>
            <a:ext cx="4978400" cy="1262486"/>
          </a:xfrm>
        </p:spPr>
        <p:txBody>
          <a:bodyPr>
            <a:normAutofit/>
          </a:bodyPr>
          <a:lstStyle/>
          <a:p>
            <a:r>
              <a:rPr lang="en-US" sz="4000" dirty="0"/>
              <a:t>Focus on what’s MOST important</a:t>
            </a:r>
          </a:p>
        </p:txBody>
      </p:sp>
      <p:pic>
        <p:nvPicPr>
          <p:cNvPr id="5" name="Picture 4" descr="White arrows going to the red target">
            <a:extLst>
              <a:ext uri="{FF2B5EF4-FFF2-40B4-BE49-F238E27FC236}">
                <a16:creationId xmlns:a16="http://schemas.microsoft.com/office/drawing/2014/main" id="{12FCE501-CC9F-46FD-87E0-3223CCF0A473}"/>
              </a:ext>
            </a:extLst>
          </p:cNvPr>
          <p:cNvPicPr>
            <a:picLocks noChangeAspect="1"/>
          </p:cNvPicPr>
          <p:nvPr/>
        </p:nvPicPr>
        <p:blipFill rotWithShape="1">
          <a:blip r:embed="rId4">
            <a:extLst>
              <a:ext uri="{28A0092B-C50C-407E-A947-70E740481C1C}">
                <a14:useLocalDpi xmlns:a14="http://schemas.microsoft.com/office/drawing/2010/main" val="0"/>
              </a:ext>
            </a:extLst>
          </a:blip>
          <a:srcRect l="40741"/>
          <a:stretch/>
        </p:blipFill>
        <p:spPr>
          <a:xfrm>
            <a:off x="6096000" y="0"/>
            <a:ext cx="6096000" cy="6858000"/>
          </a:xfrm>
          <a:prstGeom prst="rect">
            <a:avLst/>
          </a:prstGeom>
        </p:spPr>
      </p:pic>
    </p:spTree>
    <p:custDataLst>
      <p:tags r:id="rId1"/>
    </p:custDataLst>
    <p:extLst>
      <p:ext uri="{BB962C8B-B14F-4D97-AF65-F5344CB8AC3E}">
        <p14:creationId xmlns:p14="http://schemas.microsoft.com/office/powerpoint/2010/main" val="5679947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583439" y="1588168"/>
            <a:ext cx="4978400" cy="2403969"/>
          </a:xfrm>
        </p:spPr>
        <p:txBody>
          <a:bodyPr>
            <a:noAutofit/>
          </a:bodyPr>
          <a:lstStyle/>
          <a:p>
            <a:r>
              <a:rPr lang="en-US" sz="4000" dirty="0"/>
              <a:t>Break Virtual events into a number of sessions</a:t>
            </a:r>
          </a:p>
        </p:txBody>
      </p:sp>
      <p:pic>
        <p:nvPicPr>
          <p:cNvPr id="5" name="Picture 4" descr="Woman in a video call">
            <a:extLst>
              <a:ext uri="{FF2B5EF4-FFF2-40B4-BE49-F238E27FC236}">
                <a16:creationId xmlns:a16="http://schemas.microsoft.com/office/drawing/2014/main" id="{13F9A27D-FE64-4987-8533-DC1903B7BDCF}"/>
              </a:ext>
            </a:extLst>
          </p:cNvPr>
          <p:cNvPicPr>
            <a:picLocks noChangeAspect="1"/>
          </p:cNvPicPr>
          <p:nvPr/>
        </p:nvPicPr>
        <p:blipFill rotWithShape="1">
          <a:blip r:embed="rId4">
            <a:extLst>
              <a:ext uri="{28A0092B-C50C-407E-A947-70E740481C1C}">
                <a14:useLocalDpi xmlns:a14="http://schemas.microsoft.com/office/drawing/2010/main" val="0"/>
              </a:ext>
            </a:extLst>
          </a:blip>
          <a:srcRect l="29035" r="11705"/>
          <a:stretch/>
        </p:blipFill>
        <p:spPr>
          <a:xfrm>
            <a:off x="6096000" y="0"/>
            <a:ext cx="6096000" cy="6858000"/>
          </a:xfrm>
          <a:prstGeom prst="rect">
            <a:avLst/>
          </a:prstGeom>
        </p:spPr>
      </p:pic>
    </p:spTree>
    <p:custDataLst>
      <p:tags r:id="rId1"/>
    </p:custDataLst>
    <p:extLst>
      <p:ext uri="{BB962C8B-B14F-4D97-AF65-F5344CB8AC3E}">
        <p14:creationId xmlns:p14="http://schemas.microsoft.com/office/powerpoint/2010/main" val="193910620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a:extLst>
              <a:ext uri="{FF2B5EF4-FFF2-40B4-BE49-F238E27FC236}">
                <a16:creationId xmlns:a16="http://schemas.microsoft.com/office/drawing/2014/main" id="{1AF770EB-7BC8-4B47-B98F-3FEC061D1281}"/>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7827" b="7827"/>
          <a:stretch>
            <a:fillRect/>
          </a:stretch>
        </p:blipFill>
        <p:spPr>
          <a:xfrm>
            <a:off x="0" y="0"/>
            <a:ext cx="12192000" cy="6858000"/>
          </a:xfrm>
        </p:spPr>
      </p:pic>
      <p:sp>
        <p:nvSpPr>
          <p:cNvPr id="8" name="Text Placeholder 7">
            <a:extLst>
              <a:ext uri="{FF2B5EF4-FFF2-40B4-BE49-F238E27FC236}">
                <a16:creationId xmlns:a16="http://schemas.microsoft.com/office/drawing/2014/main" id="{D3C52384-DB4D-484C-B73B-09DF4C300D9C}"/>
              </a:ext>
            </a:extLst>
          </p:cNvPr>
          <p:cNvSpPr>
            <a:spLocks noGrp="1"/>
          </p:cNvSpPr>
          <p:nvPr>
            <p:ph type="body" sz="quarter" idx="14"/>
          </p:nvPr>
        </p:nvSpPr>
        <p:spPr>
          <a:xfrm>
            <a:off x="0" y="0"/>
            <a:ext cx="12192000" cy="6858000"/>
          </a:xfrm>
        </p:spPr>
        <p:txBody>
          <a:bodyPr/>
          <a:lstStyle/>
          <a:p>
            <a:r>
              <a:rPr lang="en-US" dirty="0"/>
              <a:t>Definitions</a:t>
            </a:r>
          </a:p>
        </p:txBody>
      </p:sp>
      <p:sp>
        <p:nvSpPr>
          <p:cNvPr id="5" name="Slide Number Placeholder 4">
            <a:extLst>
              <a:ext uri="{FF2B5EF4-FFF2-40B4-BE49-F238E27FC236}">
                <a16:creationId xmlns:a16="http://schemas.microsoft.com/office/drawing/2014/main" id="{A45DFD36-5911-4C20-BC7A-AB667B19D375}"/>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custDataLst>
      <p:tags r:id="rId1"/>
    </p:custDataLst>
    <p:extLst>
      <p:ext uri="{BB962C8B-B14F-4D97-AF65-F5344CB8AC3E}">
        <p14:creationId xmlns:p14="http://schemas.microsoft.com/office/powerpoint/2010/main" val="590825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661010" y="1633917"/>
            <a:ext cx="4978400" cy="1901763"/>
          </a:xfrm>
        </p:spPr>
        <p:txBody>
          <a:bodyPr>
            <a:noAutofit/>
          </a:bodyPr>
          <a:lstStyle/>
          <a:p>
            <a:r>
              <a:rPr lang="en-US" sz="4000" dirty="0"/>
              <a:t>Keep Virtual general sessions short</a:t>
            </a:r>
          </a:p>
        </p:txBody>
      </p:sp>
      <p:sp>
        <p:nvSpPr>
          <p:cNvPr id="5" name="Text Placeholder 4">
            <a:extLst>
              <a:ext uri="{FF2B5EF4-FFF2-40B4-BE49-F238E27FC236}">
                <a16:creationId xmlns:a16="http://schemas.microsoft.com/office/drawing/2014/main" id="{12C2599B-13EE-459A-A91D-D5C244ADFBFF}"/>
              </a:ext>
            </a:extLst>
          </p:cNvPr>
          <p:cNvSpPr>
            <a:spLocks noGrp="1"/>
          </p:cNvSpPr>
          <p:nvPr>
            <p:ph type="body" sz="half" idx="1"/>
          </p:nvPr>
        </p:nvSpPr>
        <p:spPr/>
        <p:txBody>
          <a:bodyPr/>
          <a:lstStyle/>
          <a:p>
            <a:endParaRPr lang="en-US"/>
          </a:p>
        </p:txBody>
      </p:sp>
      <p:pic>
        <p:nvPicPr>
          <p:cNvPr id="7" name="Picture 6" descr="Person with mask reading on a tablet">
            <a:extLst>
              <a:ext uri="{FF2B5EF4-FFF2-40B4-BE49-F238E27FC236}">
                <a16:creationId xmlns:a16="http://schemas.microsoft.com/office/drawing/2014/main" id="{F58B1FD6-52B2-47AC-A985-209465BAF72C}"/>
              </a:ext>
            </a:extLst>
          </p:cNvPr>
          <p:cNvPicPr>
            <a:picLocks noChangeAspect="1"/>
          </p:cNvPicPr>
          <p:nvPr/>
        </p:nvPicPr>
        <p:blipFill rotWithShape="1">
          <a:blip r:embed="rId4">
            <a:extLst>
              <a:ext uri="{28A0092B-C50C-407E-A947-70E740481C1C}">
                <a14:useLocalDpi xmlns:a14="http://schemas.microsoft.com/office/drawing/2010/main" val="0"/>
              </a:ext>
            </a:extLst>
          </a:blip>
          <a:srcRect l="26648" r="14092"/>
          <a:stretch/>
        </p:blipFill>
        <p:spPr>
          <a:xfrm>
            <a:off x="6096001" y="0"/>
            <a:ext cx="6096000" cy="6858000"/>
          </a:xfrm>
          <a:prstGeom prst="rect">
            <a:avLst/>
          </a:prstGeom>
        </p:spPr>
      </p:pic>
    </p:spTree>
    <p:custDataLst>
      <p:tags r:id="rId1"/>
    </p:custDataLst>
    <p:extLst>
      <p:ext uri="{BB962C8B-B14F-4D97-AF65-F5344CB8AC3E}">
        <p14:creationId xmlns:p14="http://schemas.microsoft.com/office/powerpoint/2010/main" val="24817237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601821" y="1620253"/>
            <a:ext cx="4978400" cy="1300748"/>
          </a:xfrm>
        </p:spPr>
        <p:txBody>
          <a:bodyPr>
            <a:noAutofit/>
          </a:bodyPr>
          <a:lstStyle/>
          <a:p>
            <a:r>
              <a:rPr lang="en-US" sz="4000" dirty="0"/>
              <a:t>Engage your participants</a:t>
            </a:r>
          </a:p>
        </p:txBody>
      </p:sp>
      <p:pic>
        <p:nvPicPr>
          <p:cNvPr id="4" name="Picture 3">
            <a:extLst>
              <a:ext uri="{FF2B5EF4-FFF2-40B4-BE49-F238E27FC236}">
                <a16:creationId xmlns:a16="http://schemas.microsoft.com/office/drawing/2014/main" id="{CB5A7150-DFAE-439E-B54A-EBA76528FC45}"/>
              </a:ext>
            </a:extLst>
          </p:cNvPr>
          <p:cNvPicPr>
            <a:picLocks noChangeAspect="1"/>
          </p:cNvPicPr>
          <p:nvPr/>
        </p:nvPicPr>
        <p:blipFill rotWithShape="1">
          <a:blip r:embed="rId4">
            <a:extLst>
              <a:ext uri="{28A0092B-C50C-407E-A947-70E740481C1C}">
                <a14:useLocalDpi xmlns:a14="http://schemas.microsoft.com/office/drawing/2010/main" val="0"/>
              </a:ext>
            </a:extLst>
          </a:blip>
          <a:srcRect l="2678" r="25396"/>
          <a:stretch/>
        </p:blipFill>
        <p:spPr>
          <a:xfrm>
            <a:off x="6096000" y="603876"/>
            <a:ext cx="6096000" cy="5650248"/>
          </a:xfrm>
          <a:prstGeom prst="rect">
            <a:avLst/>
          </a:prstGeom>
        </p:spPr>
      </p:pic>
    </p:spTree>
    <p:custDataLst>
      <p:tags r:id="rId1"/>
    </p:custDataLst>
    <p:extLst>
      <p:ext uri="{BB962C8B-B14F-4D97-AF65-F5344CB8AC3E}">
        <p14:creationId xmlns:p14="http://schemas.microsoft.com/office/powerpoint/2010/main" val="222966624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612330" y="1652336"/>
            <a:ext cx="4978400" cy="1776664"/>
          </a:xfrm>
        </p:spPr>
        <p:txBody>
          <a:bodyPr>
            <a:noAutofit/>
          </a:bodyPr>
          <a:lstStyle/>
          <a:p>
            <a:pPr lvl="0"/>
            <a:r>
              <a:rPr lang="en-US" sz="4000" dirty="0"/>
              <a:t>Use PowerPoint with thoughtfully</a:t>
            </a:r>
          </a:p>
        </p:txBody>
      </p:sp>
      <p:pic>
        <p:nvPicPr>
          <p:cNvPr id="7" name="Picture 6" descr="People in a presentation">
            <a:extLst>
              <a:ext uri="{FF2B5EF4-FFF2-40B4-BE49-F238E27FC236}">
                <a16:creationId xmlns:a16="http://schemas.microsoft.com/office/drawing/2014/main" id="{39DA22B1-BE85-44CB-BB43-7A40AB424AE5}"/>
              </a:ext>
            </a:extLst>
          </p:cNvPr>
          <p:cNvPicPr>
            <a:picLocks noChangeAspect="1"/>
          </p:cNvPicPr>
          <p:nvPr/>
        </p:nvPicPr>
        <p:blipFill rotWithShape="1">
          <a:blip r:embed="rId4">
            <a:extLst>
              <a:ext uri="{28A0092B-C50C-407E-A947-70E740481C1C}">
                <a14:useLocalDpi xmlns:a14="http://schemas.microsoft.com/office/drawing/2010/main" val="0"/>
              </a:ext>
            </a:extLst>
          </a:blip>
          <a:srcRect r="40235"/>
          <a:stretch/>
        </p:blipFill>
        <p:spPr>
          <a:xfrm>
            <a:off x="6096000" y="0"/>
            <a:ext cx="6141879" cy="6858000"/>
          </a:xfrm>
          <a:prstGeom prst="rect">
            <a:avLst/>
          </a:prstGeom>
        </p:spPr>
      </p:pic>
    </p:spTree>
    <p:custDataLst>
      <p:tags r:id="rId1"/>
    </p:custDataLst>
    <p:extLst>
      <p:ext uri="{BB962C8B-B14F-4D97-AF65-F5344CB8AC3E}">
        <p14:creationId xmlns:p14="http://schemas.microsoft.com/office/powerpoint/2010/main" val="351523223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575267" y="1588167"/>
            <a:ext cx="4978400" cy="1840833"/>
          </a:xfrm>
        </p:spPr>
        <p:txBody>
          <a:bodyPr>
            <a:noAutofit/>
          </a:bodyPr>
          <a:lstStyle/>
          <a:p>
            <a:pPr lvl="0"/>
            <a:r>
              <a:rPr lang="en-US" sz="4000" dirty="0"/>
              <a:t>Announce the event schedule in advance</a:t>
            </a:r>
          </a:p>
        </p:txBody>
      </p:sp>
      <p:pic>
        <p:nvPicPr>
          <p:cNvPr id="6" name="Picture 5" descr="White calendar with a blue pen on top">
            <a:extLst>
              <a:ext uri="{FF2B5EF4-FFF2-40B4-BE49-F238E27FC236}">
                <a16:creationId xmlns:a16="http://schemas.microsoft.com/office/drawing/2014/main" id="{86559E40-B685-496E-AD73-7BE0D6F2455A}"/>
              </a:ext>
            </a:extLst>
          </p:cNvPr>
          <p:cNvPicPr>
            <a:picLocks noChangeAspect="1"/>
          </p:cNvPicPr>
          <p:nvPr/>
        </p:nvPicPr>
        <p:blipFill rotWithShape="1">
          <a:blip r:embed="rId4">
            <a:extLst>
              <a:ext uri="{28A0092B-C50C-407E-A947-70E740481C1C}">
                <a14:useLocalDpi xmlns:a14="http://schemas.microsoft.com/office/drawing/2010/main" val="0"/>
              </a:ext>
            </a:extLst>
          </a:blip>
          <a:srcRect l="30245" r="10495"/>
          <a:stretch/>
        </p:blipFill>
        <p:spPr>
          <a:xfrm>
            <a:off x="6096000" y="0"/>
            <a:ext cx="6096000" cy="6858000"/>
          </a:xfrm>
          <a:prstGeom prst="rect">
            <a:avLst/>
          </a:prstGeom>
        </p:spPr>
      </p:pic>
    </p:spTree>
    <p:custDataLst>
      <p:tags r:id="rId1"/>
    </p:custDataLst>
    <p:extLst>
      <p:ext uri="{BB962C8B-B14F-4D97-AF65-F5344CB8AC3E}">
        <p14:creationId xmlns:p14="http://schemas.microsoft.com/office/powerpoint/2010/main" val="329361989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580799" y="1588168"/>
            <a:ext cx="4978400" cy="2396877"/>
          </a:xfrm>
        </p:spPr>
        <p:txBody>
          <a:bodyPr>
            <a:noAutofit/>
          </a:bodyPr>
          <a:lstStyle/>
          <a:p>
            <a:r>
              <a:rPr lang="en-US" sz="4000" dirty="0"/>
              <a:t>Choose technology that’s easy </a:t>
            </a:r>
            <a:br>
              <a:rPr lang="en-US" sz="4000" dirty="0"/>
            </a:br>
            <a:r>
              <a:rPr lang="en-US" sz="4000" dirty="0"/>
              <a:t>to use </a:t>
            </a:r>
          </a:p>
        </p:txBody>
      </p:sp>
      <p:pic>
        <p:nvPicPr>
          <p:cNvPr id="7" name="Picture 6" descr="Stack of machine gears focusing on one gear">
            <a:extLst>
              <a:ext uri="{FF2B5EF4-FFF2-40B4-BE49-F238E27FC236}">
                <a16:creationId xmlns:a16="http://schemas.microsoft.com/office/drawing/2014/main" id="{292E38C6-28C9-4432-951C-9FF7B99FF14C}"/>
              </a:ext>
            </a:extLst>
          </p:cNvPr>
          <p:cNvPicPr>
            <a:picLocks noChangeAspect="1"/>
          </p:cNvPicPr>
          <p:nvPr/>
        </p:nvPicPr>
        <p:blipFill rotWithShape="1">
          <a:blip r:embed="rId4">
            <a:extLst>
              <a:ext uri="{28A0092B-C50C-407E-A947-70E740481C1C}">
                <a14:useLocalDpi xmlns:a14="http://schemas.microsoft.com/office/drawing/2010/main" val="0"/>
              </a:ext>
            </a:extLst>
          </a:blip>
          <a:srcRect r="40741"/>
          <a:stretch/>
        </p:blipFill>
        <p:spPr>
          <a:xfrm>
            <a:off x="6096000" y="0"/>
            <a:ext cx="6096000" cy="6858000"/>
          </a:xfrm>
          <a:prstGeom prst="rect">
            <a:avLst/>
          </a:prstGeom>
        </p:spPr>
      </p:pic>
    </p:spTree>
    <p:custDataLst>
      <p:tags r:id="rId1"/>
    </p:custDataLst>
    <p:extLst>
      <p:ext uri="{BB962C8B-B14F-4D97-AF65-F5344CB8AC3E}">
        <p14:creationId xmlns:p14="http://schemas.microsoft.com/office/powerpoint/2010/main" val="167520550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612884" y="1604212"/>
            <a:ext cx="4978400" cy="2338202"/>
          </a:xfrm>
        </p:spPr>
        <p:txBody>
          <a:bodyPr anchor="t">
            <a:noAutofit/>
          </a:bodyPr>
          <a:lstStyle/>
          <a:p>
            <a:r>
              <a:rPr lang="en-US" sz="4000" dirty="0"/>
              <a:t>Set norms and expectations before the meeting starts</a:t>
            </a:r>
          </a:p>
        </p:txBody>
      </p:sp>
      <p:pic>
        <p:nvPicPr>
          <p:cNvPr id="5" name="Picture 4" descr="Grey paper boats and one orange boat">
            <a:extLst>
              <a:ext uri="{FF2B5EF4-FFF2-40B4-BE49-F238E27FC236}">
                <a16:creationId xmlns:a16="http://schemas.microsoft.com/office/drawing/2014/main" id="{D9398CAF-CE06-4DD5-82C0-6BF52459ECF8}"/>
              </a:ext>
            </a:extLst>
          </p:cNvPr>
          <p:cNvPicPr>
            <a:picLocks noChangeAspect="1"/>
          </p:cNvPicPr>
          <p:nvPr/>
        </p:nvPicPr>
        <p:blipFill rotWithShape="1">
          <a:blip r:embed="rId4">
            <a:extLst>
              <a:ext uri="{28A0092B-C50C-407E-A947-70E740481C1C}">
                <a14:useLocalDpi xmlns:a14="http://schemas.microsoft.com/office/drawing/2010/main" val="0"/>
              </a:ext>
            </a:extLst>
          </a:blip>
          <a:srcRect l="18540" r="28123"/>
          <a:stretch/>
        </p:blipFill>
        <p:spPr>
          <a:xfrm>
            <a:off x="6095999" y="0"/>
            <a:ext cx="6096001" cy="6858000"/>
          </a:xfrm>
          <a:prstGeom prst="rect">
            <a:avLst/>
          </a:prstGeom>
        </p:spPr>
      </p:pic>
    </p:spTree>
    <p:custDataLst>
      <p:tags r:id="rId1"/>
    </p:custDataLst>
    <p:extLst>
      <p:ext uri="{BB962C8B-B14F-4D97-AF65-F5344CB8AC3E}">
        <p14:creationId xmlns:p14="http://schemas.microsoft.com/office/powerpoint/2010/main" val="340268895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627837" y="1620252"/>
            <a:ext cx="4978400" cy="1808748"/>
          </a:xfrm>
        </p:spPr>
        <p:txBody>
          <a:bodyPr>
            <a:noAutofit/>
          </a:bodyPr>
          <a:lstStyle/>
          <a:p>
            <a:r>
              <a:rPr lang="en-US" sz="4000" dirty="0"/>
              <a:t>Plan time for unstructured networking</a:t>
            </a:r>
          </a:p>
        </p:txBody>
      </p:sp>
      <p:pic>
        <p:nvPicPr>
          <p:cNvPr id="2" name="Picture 1">
            <a:extLst>
              <a:ext uri="{FF2B5EF4-FFF2-40B4-BE49-F238E27FC236}">
                <a16:creationId xmlns:a16="http://schemas.microsoft.com/office/drawing/2014/main" id="{7ECBA7FF-3B3D-4E5F-A1F3-B703FF77CC0F}"/>
              </a:ext>
            </a:extLst>
          </p:cNvPr>
          <p:cNvPicPr>
            <a:picLocks noChangeAspect="1"/>
          </p:cNvPicPr>
          <p:nvPr/>
        </p:nvPicPr>
        <p:blipFill rotWithShape="1">
          <a:blip r:embed="rId4"/>
          <a:srcRect l="9044" r="31697"/>
          <a:stretch/>
        </p:blipFill>
        <p:spPr>
          <a:xfrm>
            <a:off x="6096000" y="0"/>
            <a:ext cx="6096000" cy="6858000"/>
          </a:xfrm>
          <a:prstGeom prst="rect">
            <a:avLst/>
          </a:prstGeom>
        </p:spPr>
      </p:pic>
    </p:spTree>
    <p:custDataLst>
      <p:tags r:id="rId1"/>
    </p:custDataLst>
    <p:extLst>
      <p:ext uri="{BB962C8B-B14F-4D97-AF65-F5344CB8AC3E}">
        <p14:creationId xmlns:p14="http://schemas.microsoft.com/office/powerpoint/2010/main" val="104308739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042555" y="1784452"/>
            <a:ext cx="6106885"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042556" y="1567701"/>
            <a:ext cx="6106885"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27</a:t>
            </a:fld>
            <a:endParaRPr lang="en-US" dirty="0"/>
          </a:p>
        </p:txBody>
      </p:sp>
    </p:spTree>
    <p:custDataLst>
      <p:tags r:id="rId1"/>
    </p:custDataLst>
    <p:extLst>
      <p:ext uri="{BB962C8B-B14F-4D97-AF65-F5344CB8AC3E}">
        <p14:creationId xmlns:p14="http://schemas.microsoft.com/office/powerpoint/2010/main" val="81284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
        <p:nvSpPr>
          <p:cNvPr id="11" name="Text Placeholder 25">
            <a:extLst>
              <a:ext uri="{FF2B5EF4-FFF2-40B4-BE49-F238E27FC236}">
                <a16:creationId xmlns:a16="http://schemas.microsoft.com/office/drawing/2014/main" id="{A6C75375-C8EB-4734-93C9-E33AFCA93406}"/>
              </a:ext>
            </a:extLst>
          </p:cNvPr>
          <p:cNvSpPr>
            <a:spLocks noGrp="1"/>
          </p:cNvSpPr>
          <p:nvPr>
            <p:ph type="body" sz="quarter" idx="18"/>
          </p:nvPr>
        </p:nvSpPr>
        <p:spPr>
          <a:solidFill>
            <a:srgbClr val="01B4E7"/>
          </a:solidFill>
        </p:spPr>
        <p:txBody>
          <a:bodyPr/>
          <a:lstStyle/>
          <a:p>
            <a:pPr marL="342900" indent="-342900">
              <a:buFont typeface="Arial" panose="020B0604020202020204" pitchFamily="34" charset="0"/>
              <a:buChar char="•"/>
            </a:pPr>
            <a:r>
              <a:rPr lang="en-US" dirty="0"/>
              <a:t>Get Started with the Learning Center</a:t>
            </a:r>
          </a:p>
          <a:p>
            <a:pPr marL="342900" indent="-342900">
              <a:buFont typeface="Arial" panose="020B0604020202020204" pitchFamily="34" charset="0"/>
              <a:buChar char="•"/>
            </a:pPr>
            <a:r>
              <a:rPr lang="en-US" dirty="0"/>
              <a:t>Get Ready: Club President</a:t>
            </a:r>
          </a:p>
          <a:p>
            <a:pPr marL="342900" indent="-342900">
              <a:buFont typeface="Arial" panose="020B0604020202020204" pitchFamily="34" charset="0"/>
              <a:buChar char="•"/>
            </a:pPr>
            <a:r>
              <a:rPr lang="en-US" dirty="0"/>
              <a:t>My Rotary: Club Administration</a:t>
            </a:r>
          </a:p>
          <a:p>
            <a:pPr marL="342900" indent="-342900">
              <a:buFont typeface="Arial" panose="020B0604020202020204" pitchFamily="34" charset="0"/>
              <a:buChar char="•"/>
            </a:pPr>
            <a:r>
              <a:rPr lang="en-US" dirty="0"/>
              <a:t>Harassment</a:t>
            </a:r>
          </a:p>
          <a:p>
            <a:endParaRPr lang="en-US" dirty="0"/>
          </a:p>
        </p:txBody>
      </p:sp>
      <p:sp>
        <p:nvSpPr>
          <p:cNvPr id="12"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941897"/>
            <a:ext cx="5537200" cy="5137627"/>
          </a:xfrm>
        </p:spPr>
        <p:txBody>
          <a:bodyPr/>
          <a:lstStyle/>
          <a:p>
            <a:pPr algn="l"/>
            <a:r>
              <a:rPr lang="en-US" sz="4000" b="1" dirty="0">
                <a:solidFill>
                  <a:schemeClr val="bg1"/>
                </a:solidFill>
              </a:rPr>
              <a:t>BLENDED LEARNING</a:t>
            </a:r>
          </a:p>
        </p:txBody>
      </p:sp>
      <p:sp>
        <p:nvSpPr>
          <p:cNvPr id="9" name="Text Placeholder 3">
            <a:extLst>
              <a:ext uri="{FF2B5EF4-FFF2-40B4-BE49-F238E27FC236}">
                <a16:creationId xmlns:a16="http://schemas.microsoft.com/office/drawing/2014/main" id="{C2981225-AAB7-40C5-AA9B-25B7927ABF6C}"/>
              </a:ext>
            </a:extLst>
          </p:cNvPr>
          <p:cNvSpPr txBox="1">
            <a:spLocks/>
          </p:cNvSpPr>
          <p:nvPr/>
        </p:nvSpPr>
        <p:spPr>
          <a:xfrm>
            <a:off x="330200" y="1469605"/>
            <a:ext cx="5459379" cy="29427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tx1"/>
                </a:solidFill>
              </a:rPr>
              <a:t>Blended learning</a:t>
            </a:r>
            <a:r>
              <a:rPr lang="en-US" sz="2800" dirty="0">
                <a:solidFill>
                  <a:schemeClr val="tx1"/>
                </a:solidFill>
              </a:rPr>
              <a:t> combines online and in-person study. </a:t>
            </a:r>
          </a:p>
          <a:p>
            <a:r>
              <a:rPr lang="en-US" sz="2800" dirty="0">
                <a:solidFill>
                  <a:schemeClr val="tx1"/>
                </a:solidFill>
              </a:rPr>
              <a:t>It can include courses in Rotary’s Learning Center, in-person learning events, and virtual meetings. </a:t>
            </a:r>
          </a:p>
        </p:txBody>
      </p:sp>
    </p:spTree>
    <p:custDataLst>
      <p:tags r:id="rId1"/>
    </p:custDataLst>
    <p:extLst>
      <p:ext uri="{BB962C8B-B14F-4D97-AF65-F5344CB8AC3E}">
        <p14:creationId xmlns:p14="http://schemas.microsoft.com/office/powerpoint/2010/main" val="325042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
        <p:nvSpPr>
          <p:cNvPr id="11" name="Text Placeholder 25">
            <a:extLst>
              <a:ext uri="{FF2B5EF4-FFF2-40B4-BE49-F238E27FC236}">
                <a16:creationId xmlns:a16="http://schemas.microsoft.com/office/drawing/2014/main" id="{A6C75375-C8EB-4734-93C9-E33AFCA93406}"/>
              </a:ext>
            </a:extLst>
          </p:cNvPr>
          <p:cNvSpPr>
            <a:spLocks noGrp="1"/>
          </p:cNvSpPr>
          <p:nvPr>
            <p:ph type="body" sz="quarter" idx="18"/>
          </p:nvPr>
        </p:nvSpPr>
        <p:spPr>
          <a:solidFill>
            <a:srgbClr val="01B4E7"/>
          </a:solidFill>
        </p:spPr>
        <p:txBody>
          <a:bodyPr/>
          <a:lstStyle/>
          <a:p>
            <a:pPr marL="342900" indent="-342900">
              <a:buFont typeface="Arial" panose="020B0604020202020204" pitchFamily="34" charset="0"/>
              <a:buChar char="•"/>
            </a:pPr>
            <a:r>
              <a:rPr lang="en-US" dirty="0"/>
              <a:t>Get Started with the Learning Center</a:t>
            </a:r>
          </a:p>
          <a:p>
            <a:pPr marL="342900" indent="-342900">
              <a:buFont typeface="Arial" panose="020B0604020202020204" pitchFamily="34" charset="0"/>
              <a:buChar char="•"/>
            </a:pPr>
            <a:r>
              <a:rPr lang="en-US" dirty="0"/>
              <a:t>Get Ready: Club President</a:t>
            </a:r>
          </a:p>
          <a:p>
            <a:pPr marL="342900" indent="-342900">
              <a:buFont typeface="Arial" panose="020B0604020202020204" pitchFamily="34" charset="0"/>
              <a:buChar char="•"/>
            </a:pPr>
            <a:r>
              <a:rPr lang="en-US" dirty="0"/>
              <a:t>My Rotary: Club Administration</a:t>
            </a:r>
          </a:p>
          <a:p>
            <a:pPr marL="342900" indent="-342900">
              <a:buFont typeface="Arial" panose="020B0604020202020204" pitchFamily="34" charset="0"/>
              <a:buChar char="•"/>
            </a:pPr>
            <a:r>
              <a:rPr lang="en-US" dirty="0"/>
              <a:t>Harassment</a:t>
            </a:r>
          </a:p>
          <a:p>
            <a:endParaRPr lang="en-US" dirty="0"/>
          </a:p>
        </p:txBody>
      </p:sp>
      <p:sp>
        <p:nvSpPr>
          <p:cNvPr id="12"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941897"/>
            <a:ext cx="5537200" cy="5137627"/>
          </a:xfrm>
        </p:spPr>
        <p:txBody>
          <a:bodyPr/>
          <a:lstStyle/>
          <a:p>
            <a:pPr algn="l"/>
            <a:r>
              <a:rPr lang="en-US" sz="4000" b="1" dirty="0">
                <a:solidFill>
                  <a:schemeClr val="bg1"/>
                </a:solidFill>
              </a:rPr>
              <a:t>HYBRID LEARNING EVENTS</a:t>
            </a:r>
          </a:p>
        </p:txBody>
      </p:sp>
      <p:sp>
        <p:nvSpPr>
          <p:cNvPr id="9" name="Text Placeholder 3">
            <a:extLst>
              <a:ext uri="{FF2B5EF4-FFF2-40B4-BE49-F238E27FC236}">
                <a16:creationId xmlns:a16="http://schemas.microsoft.com/office/drawing/2014/main" id="{C2981225-AAB7-40C5-AA9B-25B7927ABF6C}"/>
              </a:ext>
            </a:extLst>
          </p:cNvPr>
          <p:cNvSpPr txBox="1">
            <a:spLocks/>
          </p:cNvSpPr>
          <p:nvPr/>
        </p:nvSpPr>
        <p:spPr>
          <a:xfrm>
            <a:off x="330200" y="1497518"/>
            <a:ext cx="5459379" cy="45820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00000"/>
              </a:lnSpc>
              <a:spcBef>
                <a:spcPts val="0"/>
              </a:spcBef>
              <a:defRPr/>
            </a:pPr>
            <a:r>
              <a:rPr lang="en-US" sz="2800" dirty="0">
                <a:solidFill>
                  <a:schemeClr val="tx1"/>
                </a:solidFill>
              </a:rPr>
              <a:t>In </a:t>
            </a:r>
            <a:r>
              <a:rPr lang="en-US" sz="2800" b="1" dirty="0">
                <a:solidFill>
                  <a:schemeClr val="tx1"/>
                </a:solidFill>
              </a:rPr>
              <a:t>hybrid</a:t>
            </a:r>
            <a:r>
              <a:rPr lang="en-US" sz="2800" dirty="0">
                <a:solidFill>
                  <a:schemeClr val="tx1"/>
                </a:solidFill>
              </a:rPr>
              <a:t> </a:t>
            </a:r>
            <a:r>
              <a:rPr lang="en-US" sz="2800" b="1" dirty="0">
                <a:solidFill>
                  <a:schemeClr val="tx1"/>
                </a:solidFill>
              </a:rPr>
              <a:t>learning events</a:t>
            </a:r>
            <a:r>
              <a:rPr lang="en-US" sz="2800" dirty="0">
                <a:solidFill>
                  <a:schemeClr val="tx1"/>
                </a:solidFill>
              </a:rPr>
              <a:t>, some participants attend in person and others learn virtually. Those who learn virtually might all participate at the same time, along with the in-person participants, or they might be offered sessions at a different time.</a:t>
            </a:r>
          </a:p>
        </p:txBody>
      </p:sp>
    </p:spTree>
    <p:custDataLst>
      <p:tags r:id="rId1"/>
    </p:custDataLst>
    <p:extLst>
      <p:ext uri="{BB962C8B-B14F-4D97-AF65-F5344CB8AC3E}">
        <p14:creationId xmlns:p14="http://schemas.microsoft.com/office/powerpoint/2010/main" val="193660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
        <p:nvSpPr>
          <p:cNvPr id="11" name="Text Placeholder 25">
            <a:extLst>
              <a:ext uri="{FF2B5EF4-FFF2-40B4-BE49-F238E27FC236}">
                <a16:creationId xmlns:a16="http://schemas.microsoft.com/office/drawing/2014/main" id="{A6C75375-C8EB-4734-93C9-E33AFCA93406}"/>
              </a:ext>
            </a:extLst>
          </p:cNvPr>
          <p:cNvSpPr>
            <a:spLocks noGrp="1"/>
          </p:cNvSpPr>
          <p:nvPr>
            <p:ph type="body" sz="quarter" idx="18"/>
          </p:nvPr>
        </p:nvSpPr>
        <p:spPr>
          <a:solidFill>
            <a:srgbClr val="01B4E7"/>
          </a:solidFill>
        </p:spPr>
        <p:txBody>
          <a:bodyPr/>
          <a:lstStyle/>
          <a:p>
            <a:pPr marL="342900" indent="-342900">
              <a:buFont typeface="Arial" panose="020B0604020202020204" pitchFamily="34" charset="0"/>
              <a:buChar char="•"/>
            </a:pPr>
            <a:r>
              <a:rPr lang="en-US" dirty="0"/>
              <a:t>Get Started with the Learning Center</a:t>
            </a:r>
          </a:p>
          <a:p>
            <a:pPr marL="342900" indent="-342900">
              <a:buFont typeface="Arial" panose="020B0604020202020204" pitchFamily="34" charset="0"/>
              <a:buChar char="•"/>
            </a:pPr>
            <a:r>
              <a:rPr lang="en-US" dirty="0"/>
              <a:t>Get Ready: Club President</a:t>
            </a:r>
          </a:p>
          <a:p>
            <a:pPr marL="342900" indent="-342900">
              <a:buFont typeface="Arial" panose="020B0604020202020204" pitchFamily="34" charset="0"/>
              <a:buChar char="•"/>
            </a:pPr>
            <a:r>
              <a:rPr lang="en-US" dirty="0"/>
              <a:t>My Rotary: Club Administration</a:t>
            </a:r>
          </a:p>
          <a:p>
            <a:pPr marL="342900" indent="-342900">
              <a:buFont typeface="Arial" panose="020B0604020202020204" pitchFamily="34" charset="0"/>
              <a:buChar char="•"/>
            </a:pPr>
            <a:r>
              <a:rPr lang="en-US" dirty="0"/>
              <a:t>Harassment</a:t>
            </a:r>
          </a:p>
          <a:p>
            <a:endParaRPr lang="en-US" dirty="0"/>
          </a:p>
        </p:txBody>
      </p:sp>
      <p:sp>
        <p:nvSpPr>
          <p:cNvPr id="12"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941897"/>
            <a:ext cx="5537200" cy="5137627"/>
          </a:xfrm>
        </p:spPr>
        <p:txBody>
          <a:bodyPr/>
          <a:lstStyle/>
          <a:p>
            <a:pPr algn="l"/>
            <a:r>
              <a:rPr lang="en-US" sz="4000" b="1" dirty="0">
                <a:solidFill>
                  <a:schemeClr val="bg1"/>
                </a:solidFill>
              </a:rPr>
              <a:t>TRAINING </a:t>
            </a:r>
            <a:br>
              <a:rPr lang="en-US" sz="4000" b="1" dirty="0">
                <a:solidFill>
                  <a:schemeClr val="bg1"/>
                </a:solidFill>
              </a:rPr>
            </a:br>
            <a:r>
              <a:rPr lang="en-US" sz="4000" b="1" dirty="0">
                <a:solidFill>
                  <a:schemeClr val="bg1"/>
                </a:solidFill>
              </a:rPr>
              <a:t>vs.</a:t>
            </a:r>
          </a:p>
          <a:p>
            <a:pPr algn="l"/>
            <a:r>
              <a:rPr lang="en-US" sz="4000" b="1" dirty="0">
                <a:solidFill>
                  <a:schemeClr val="bg1"/>
                </a:solidFill>
              </a:rPr>
              <a:t>LEARNING</a:t>
            </a:r>
          </a:p>
        </p:txBody>
      </p:sp>
      <p:sp>
        <p:nvSpPr>
          <p:cNvPr id="9" name="Text Placeholder 3">
            <a:extLst>
              <a:ext uri="{FF2B5EF4-FFF2-40B4-BE49-F238E27FC236}">
                <a16:creationId xmlns:a16="http://schemas.microsoft.com/office/drawing/2014/main" id="{C2981225-AAB7-40C5-AA9B-25B7927ABF6C}"/>
              </a:ext>
            </a:extLst>
          </p:cNvPr>
          <p:cNvSpPr txBox="1">
            <a:spLocks/>
          </p:cNvSpPr>
          <p:nvPr/>
        </p:nvSpPr>
        <p:spPr>
          <a:xfrm>
            <a:off x="330200" y="1519330"/>
            <a:ext cx="5459379" cy="34544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tx1"/>
                </a:solidFill>
              </a:rPr>
              <a:t>Training</a:t>
            </a:r>
            <a:r>
              <a:rPr lang="en-US" sz="2800" dirty="0">
                <a:solidFill>
                  <a:schemeClr val="tx1"/>
                </a:solidFill>
              </a:rPr>
              <a:t> is the giving of information and knowledge. We can train others in doing specific tasks or train them in skills through demonstration, explanation, or other methods.</a:t>
            </a:r>
          </a:p>
          <a:p>
            <a:r>
              <a:rPr lang="en-US" sz="2800" b="1" dirty="0">
                <a:solidFill>
                  <a:schemeClr val="tx1"/>
                </a:solidFill>
              </a:rPr>
              <a:t>Training</a:t>
            </a:r>
            <a:r>
              <a:rPr lang="en-US" sz="2800" dirty="0">
                <a:solidFill>
                  <a:schemeClr val="tx1"/>
                </a:solidFill>
              </a:rPr>
              <a:t> is done to the participant.</a:t>
            </a:r>
          </a:p>
          <a:p>
            <a:endParaRPr lang="en-US" dirty="0">
              <a:solidFill>
                <a:schemeClr val="tx1"/>
              </a:solidFill>
            </a:endParaRPr>
          </a:p>
          <a:p>
            <a:endParaRPr lang="en-US" sz="2800" dirty="0">
              <a:solidFill>
                <a:schemeClr val="tx1"/>
              </a:solidFill>
            </a:endParaRPr>
          </a:p>
        </p:txBody>
      </p:sp>
    </p:spTree>
    <p:custDataLst>
      <p:tags r:id="rId1"/>
    </p:custDataLst>
    <p:extLst>
      <p:ext uri="{BB962C8B-B14F-4D97-AF65-F5344CB8AC3E}">
        <p14:creationId xmlns:p14="http://schemas.microsoft.com/office/powerpoint/2010/main" val="15310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6</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
        <p:nvSpPr>
          <p:cNvPr id="11" name="Text Placeholder 25">
            <a:extLst>
              <a:ext uri="{FF2B5EF4-FFF2-40B4-BE49-F238E27FC236}">
                <a16:creationId xmlns:a16="http://schemas.microsoft.com/office/drawing/2014/main" id="{A6C75375-C8EB-4734-93C9-E33AFCA93406}"/>
              </a:ext>
            </a:extLst>
          </p:cNvPr>
          <p:cNvSpPr>
            <a:spLocks noGrp="1"/>
          </p:cNvSpPr>
          <p:nvPr>
            <p:ph type="body" sz="quarter" idx="18"/>
          </p:nvPr>
        </p:nvSpPr>
        <p:spPr>
          <a:solidFill>
            <a:srgbClr val="01B4E7"/>
          </a:solidFill>
        </p:spPr>
        <p:txBody>
          <a:bodyPr/>
          <a:lstStyle/>
          <a:p>
            <a:pPr marL="342900" indent="-342900">
              <a:buFont typeface="Arial" panose="020B0604020202020204" pitchFamily="34" charset="0"/>
              <a:buChar char="•"/>
            </a:pPr>
            <a:r>
              <a:rPr lang="en-US" dirty="0"/>
              <a:t>Get Started with the Learning Center</a:t>
            </a:r>
          </a:p>
          <a:p>
            <a:pPr marL="342900" indent="-342900">
              <a:buFont typeface="Arial" panose="020B0604020202020204" pitchFamily="34" charset="0"/>
              <a:buChar char="•"/>
            </a:pPr>
            <a:r>
              <a:rPr lang="en-US" dirty="0"/>
              <a:t>Get Ready: Club President</a:t>
            </a:r>
          </a:p>
          <a:p>
            <a:pPr marL="342900" indent="-342900">
              <a:buFont typeface="Arial" panose="020B0604020202020204" pitchFamily="34" charset="0"/>
              <a:buChar char="•"/>
            </a:pPr>
            <a:r>
              <a:rPr lang="en-US" dirty="0"/>
              <a:t>My Rotary: Club Administration</a:t>
            </a:r>
          </a:p>
          <a:p>
            <a:pPr marL="342900" indent="-342900">
              <a:buFont typeface="Arial" panose="020B0604020202020204" pitchFamily="34" charset="0"/>
              <a:buChar char="•"/>
            </a:pPr>
            <a:r>
              <a:rPr lang="en-US" dirty="0"/>
              <a:t>Harassment</a:t>
            </a:r>
          </a:p>
          <a:p>
            <a:endParaRPr lang="en-US" dirty="0"/>
          </a:p>
        </p:txBody>
      </p:sp>
      <p:sp>
        <p:nvSpPr>
          <p:cNvPr id="12"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941897"/>
            <a:ext cx="5537200" cy="5137627"/>
          </a:xfrm>
        </p:spPr>
        <p:txBody>
          <a:bodyPr/>
          <a:lstStyle/>
          <a:p>
            <a:pPr algn="l"/>
            <a:r>
              <a:rPr lang="en-US" sz="4000" b="1" dirty="0">
                <a:solidFill>
                  <a:schemeClr val="bg1"/>
                </a:solidFill>
              </a:rPr>
              <a:t>TRAINING</a:t>
            </a:r>
          </a:p>
          <a:p>
            <a:pPr algn="l"/>
            <a:r>
              <a:rPr lang="en-US" sz="4000" b="1" dirty="0">
                <a:solidFill>
                  <a:schemeClr val="bg1"/>
                </a:solidFill>
              </a:rPr>
              <a:t>vs.</a:t>
            </a:r>
          </a:p>
          <a:p>
            <a:pPr algn="l"/>
            <a:r>
              <a:rPr lang="en-US" sz="4000" b="1" dirty="0">
                <a:solidFill>
                  <a:schemeClr val="bg1"/>
                </a:solidFill>
              </a:rPr>
              <a:t>LEARNING</a:t>
            </a:r>
          </a:p>
        </p:txBody>
      </p:sp>
      <p:sp>
        <p:nvSpPr>
          <p:cNvPr id="9" name="Text Placeholder 3">
            <a:extLst>
              <a:ext uri="{FF2B5EF4-FFF2-40B4-BE49-F238E27FC236}">
                <a16:creationId xmlns:a16="http://schemas.microsoft.com/office/drawing/2014/main" id="{C2981225-AAB7-40C5-AA9B-25B7927ABF6C}"/>
              </a:ext>
            </a:extLst>
          </p:cNvPr>
          <p:cNvSpPr txBox="1">
            <a:spLocks/>
          </p:cNvSpPr>
          <p:nvPr/>
        </p:nvSpPr>
        <p:spPr>
          <a:xfrm>
            <a:off x="330200" y="1519329"/>
            <a:ext cx="5459379" cy="3755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tx1"/>
                </a:solidFill>
              </a:rPr>
              <a:t>Learning</a:t>
            </a:r>
            <a:r>
              <a:rPr lang="en-US" sz="2800" dirty="0">
                <a:solidFill>
                  <a:schemeClr val="tx1"/>
                </a:solidFill>
              </a:rPr>
              <a:t> is absorbing information in order to increase skills and abilities. Examples of ways people learn include reading about a topic, discussing ideas, or practicing a skill. </a:t>
            </a:r>
          </a:p>
          <a:p>
            <a:r>
              <a:rPr lang="en-US" sz="2800" b="1" dirty="0">
                <a:solidFill>
                  <a:schemeClr val="tx1"/>
                </a:solidFill>
              </a:rPr>
              <a:t>Learning</a:t>
            </a:r>
            <a:r>
              <a:rPr lang="en-US" sz="2800" dirty="0">
                <a:solidFill>
                  <a:schemeClr val="tx1"/>
                </a:solidFill>
              </a:rPr>
              <a:t> is what a participant does.</a:t>
            </a:r>
          </a:p>
          <a:p>
            <a:endParaRPr lang="en-US" dirty="0">
              <a:solidFill>
                <a:schemeClr val="tx1"/>
              </a:solidFill>
            </a:endParaRPr>
          </a:p>
          <a:p>
            <a:endParaRPr lang="en-US" sz="2800" dirty="0">
              <a:solidFill>
                <a:schemeClr val="tx1"/>
              </a:solidFill>
            </a:endParaRPr>
          </a:p>
        </p:txBody>
      </p:sp>
    </p:spTree>
    <p:custDataLst>
      <p:tags r:id="rId1"/>
    </p:custDataLst>
    <p:extLst>
      <p:ext uri="{BB962C8B-B14F-4D97-AF65-F5344CB8AC3E}">
        <p14:creationId xmlns:p14="http://schemas.microsoft.com/office/powerpoint/2010/main" val="217730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a:extLst>
              <a:ext uri="{FF2B5EF4-FFF2-40B4-BE49-F238E27FC236}">
                <a16:creationId xmlns:a16="http://schemas.microsoft.com/office/drawing/2014/main" id="{1AF770EB-7BC8-4B47-B98F-3FEC061D1281}"/>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7827" b="7827"/>
          <a:stretch>
            <a:fillRect/>
          </a:stretch>
        </p:blipFill>
        <p:spPr>
          <a:xfrm>
            <a:off x="0" y="0"/>
            <a:ext cx="12192000" cy="6858000"/>
          </a:xfrm>
        </p:spPr>
      </p:pic>
      <p:sp>
        <p:nvSpPr>
          <p:cNvPr id="8" name="Text Placeholder 7">
            <a:extLst>
              <a:ext uri="{FF2B5EF4-FFF2-40B4-BE49-F238E27FC236}">
                <a16:creationId xmlns:a16="http://schemas.microsoft.com/office/drawing/2014/main" id="{D3C52384-DB4D-484C-B73B-09DF4C300D9C}"/>
              </a:ext>
            </a:extLst>
          </p:cNvPr>
          <p:cNvSpPr>
            <a:spLocks noGrp="1"/>
          </p:cNvSpPr>
          <p:nvPr>
            <p:ph type="body" sz="quarter" idx="14"/>
          </p:nvPr>
        </p:nvSpPr>
        <p:spPr>
          <a:xfrm>
            <a:off x="0" y="0"/>
            <a:ext cx="12192000" cy="6858000"/>
          </a:xfrm>
        </p:spPr>
        <p:txBody>
          <a:bodyPr/>
          <a:lstStyle/>
          <a:p>
            <a:r>
              <a:rPr lang="en-US" dirty="0"/>
              <a:t>What we learned</a:t>
            </a:r>
          </a:p>
        </p:txBody>
      </p:sp>
      <p:sp>
        <p:nvSpPr>
          <p:cNvPr id="6" name="Subtitle 5">
            <a:extLst>
              <a:ext uri="{FF2B5EF4-FFF2-40B4-BE49-F238E27FC236}">
                <a16:creationId xmlns:a16="http://schemas.microsoft.com/office/drawing/2014/main" id="{560BB362-A240-442A-B4D3-640138752963}"/>
              </a:ext>
            </a:extLst>
          </p:cNvPr>
          <p:cNvSpPr>
            <a:spLocks noGrp="1"/>
          </p:cNvSpPr>
          <p:nvPr>
            <p:ph type="subTitle" idx="1"/>
          </p:nvPr>
        </p:nvSpPr>
        <p:spPr/>
        <p:txBody>
          <a:bodyPr/>
          <a:lstStyle/>
          <a:p>
            <a:r>
              <a:rPr lang="en-US" dirty="0"/>
              <a:t>from training events in 2020-21</a:t>
            </a:r>
          </a:p>
        </p:txBody>
      </p:sp>
      <p:sp>
        <p:nvSpPr>
          <p:cNvPr id="5" name="Slide Number Placeholder 4">
            <a:extLst>
              <a:ext uri="{FF2B5EF4-FFF2-40B4-BE49-F238E27FC236}">
                <a16:creationId xmlns:a16="http://schemas.microsoft.com/office/drawing/2014/main" id="{A45DFD36-5911-4C20-BC7A-AB667B19D375}"/>
              </a:ext>
            </a:extLst>
          </p:cNvPr>
          <p:cNvSpPr>
            <a:spLocks noGrp="1"/>
          </p:cNvSpPr>
          <p:nvPr>
            <p:ph type="sldNum" sz="quarter" idx="12"/>
          </p:nvPr>
        </p:nvSpPr>
        <p:spPr/>
        <p:txBody>
          <a:bodyPr/>
          <a:lstStyle/>
          <a:p>
            <a:fld id="{97A94E25-127B-4C48-AF96-44BA7B823777}" type="slidenum">
              <a:rPr lang="en-US" smtClean="0"/>
              <a:pPr/>
              <a:t>7</a:t>
            </a:fld>
            <a:endParaRPr lang="en-US" dirty="0"/>
          </a:p>
        </p:txBody>
      </p:sp>
    </p:spTree>
    <p:custDataLst>
      <p:tags r:id="rId1"/>
    </p:custDataLst>
    <p:extLst>
      <p:ext uri="{BB962C8B-B14F-4D97-AF65-F5344CB8AC3E}">
        <p14:creationId xmlns:p14="http://schemas.microsoft.com/office/powerpoint/2010/main" val="1855823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611819" y="1579006"/>
            <a:ext cx="4978400" cy="3413617"/>
          </a:xfrm>
        </p:spPr>
        <p:txBody>
          <a:bodyPr>
            <a:noAutofit/>
          </a:bodyPr>
          <a:lstStyle/>
          <a:p>
            <a:r>
              <a:rPr lang="en-US" sz="4000" dirty="0"/>
              <a:t>Offer more self-directed learning rather than required training</a:t>
            </a:r>
          </a:p>
        </p:txBody>
      </p:sp>
      <p:pic>
        <p:nvPicPr>
          <p:cNvPr id="5" name="Picture 4" descr="Young woman reading documents">
            <a:extLst>
              <a:ext uri="{FF2B5EF4-FFF2-40B4-BE49-F238E27FC236}">
                <a16:creationId xmlns:a16="http://schemas.microsoft.com/office/drawing/2014/main" id="{FA20762D-D486-44EB-BDEF-CDA5B152052D}"/>
              </a:ext>
            </a:extLst>
          </p:cNvPr>
          <p:cNvPicPr>
            <a:picLocks noChangeAspect="1"/>
          </p:cNvPicPr>
          <p:nvPr/>
        </p:nvPicPr>
        <p:blipFill rotWithShape="1">
          <a:blip r:embed="rId4">
            <a:extLst>
              <a:ext uri="{28A0092B-C50C-407E-A947-70E740481C1C}">
                <a14:useLocalDpi xmlns:a14="http://schemas.microsoft.com/office/drawing/2010/main" val="0"/>
              </a:ext>
            </a:extLst>
          </a:blip>
          <a:srcRect l="22214" r="11561"/>
          <a:stretch/>
        </p:blipFill>
        <p:spPr>
          <a:xfrm>
            <a:off x="6096000" y="356882"/>
            <a:ext cx="6096000" cy="6144236"/>
          </a:xfrm>
          <a:prstGeom prst="rect">
            <a:avLst/>
          </a:prstGeom>
        </p:spPr>
      </p:pic>
    </p:spTree>
    <p:custDataLst>
      <p:tags r:id="rId1"/>
    </p:custDataLst>
    <p:extLst>
      <p:ext uri="{BB962C8B-B14F-4D97-AF65-F5344CB8AC3E}">
        <p14:creationId xmlns:p14="http://schemas.microsoft.com/office/powerpoint/2010/main" val="19783813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D2293-CCD8-42C2-99AA-CBEBF85F0906}"/>
              </a:ext>
            </a:extLst>
          </p:cNvPr>
          <p:cNvSpPr>
            <a:spLocks noGrp="1"/>
          </p:cNvSpPr>
          <p:nvPr>
            <p:ph type="body" sz="quarter" idx="21"/>
          </p:nvPr>
        </p:nvSpPr>
        <p:spPr>
          <a:xfrm>
            <a:off x="626813" y="1588087"/>
            <a:ext cx="4978400" cy="1294598"/>
          </a:xfrm>
        </p:spPr>
        <p:txBody>
          <a:bodyPr>
            <a:noAutofit/>
          </a:bodyPr>
          <a:lstStyle/>
          <a:p>
            <a:pPr lvl="0"/>
            <a:r>
              <a:rPr lang="en-US" sz="4000" dirty="0"/>
              <a:t>Use skilled facilitators</a:t>
            </a:r>
          </a:p>
        </p:txBody>
      </p:sp>
      <p:pic>
        <p:nvPicPr>
          <p:cNvPr id="2" name="Picture 1">
            <a:extLst>
              <a:ext uri="{FF2B5EF4-FFF2-40B4-BE49-F238E27FC236}">
                <a16:creationId xmlns:a16="http://schemas.microsoft.com/office/drawing/2014/main" id="{90BBDF6E-D45F-444B-A071-A46434C72CE9}"/>
              </a:ext>
            </a:extLst>
          </p:cNvPr>
          <p:cNvPicPr>
            <a:picLocks noChangeAspect="1"/>
          </p:cNvPicPr>
          <p:nvPr/>
        </p:nvPicPr>
        <p:blipFill rotWithShape="1">
          <a:blip r:embed="rId4"/>
          <a:srcRect l="27067" t="-508" r="22925" b="508"/>
          <a:stretch/>
        </p:blipFill>
        <p:spPr>
          <a:xfrm>
            <a:off x="6096000" y="0"/>
            <a:ext cx="6096000" cy="6858000"/>
          </a:xfrm>
          <a:prstGeom prst="rect">
            <a:avLst/>
          </a:prstGeom>
        </p:spPr>
      </p:pic>
    </p:spTree>
    <p:custDataLst>
      <p:tags r:id="rId1"/>
    </p:custDataLst>
    <p:extLst>
      <p:ext uri="{BB962C8B-B14F-4D97-AF65-F5344CB8AC3E}">
        <p14:creationId xmlns:p14="http://schemas.microsoft.com/office/powerpoint/2010/main" val="4132708362"/>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AG_BACKING_FORM_KEY" val="854940-s:\le200\pets\multi-district pets alliance\2020\l&amp;d presentation.pptx"/>
  <p:tag name="ARTICULATE_PRESENTER_VERSION" val="8"/>
  <p:tag name="ARTICULATE_SLIDE_THUMBNAIL_REFRESH" val="1"/>
  <p:tag name="ARTICULATE_DESIGN_ID_OFFICE THEME" val="V2x3tsbu"/>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rmony">
  <a:themeElements>
    <a:clrScheme name="Harmony">
      <a:dk1>
        <a:srgbClr val="000000"/>
      </a:dk1>
      <a:lt1>
        <a:srgbClr val="FFFFFF"/>
      </a:lt1>
      <a:dk2>
        <a:srgbClr val="343E48"/>
      </a:dk2>
      <a:lt2>
        <a:srgbClr val="EFEFEF"/>
      </a:lt2>
      <a:accent1>
        <a:srgbClr val="5A31C3"/>
      </a:accent1>
      <a:accent2>
        <a:srgbClr val="381D81"/>
      </a:accent2>
      <a:accent3>
        <a:srgbClr val="997BDC"/>
      </a:accent3>
      <a:accent4>
        <a:srgbClr val="301969"/>
      </a:accent4>
      <a:accent5>
        <a:srgbClr val="866BC4"/>
      </a:accent5>
      <a:accent6>
        <a:srgbClr val="7D68DC"/>
      </a:accent6>
      <a:hlink>
        <a:srgbClr val="10AE99"/>
      </a:hlink>
      <a:folHlink>
        <a:srgbClr val="92D050"/>
      </a:folHlink>
    </a:clrScheme>
    <a:fontScheme name="Harmony">
      <a:majorFont>
        <a:latin typeface="Montserrat-Bold"/>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954" tIns="60977" rIns="121954" bIns="60977">
        <a:noAutofit/>
      </a:bodyPr>
      <a:lstStyle>
        <a:defPPr marL="0" indent="0">
          <a:spcBef>
            <a:spcPts val="0"/>
          </a:spcBef>
          <a:buNone/>
          <a:defRPr sz="2100" dirty="0">
            <a:solidFill>
              <a:schemeClr val="bg1">
                <a:lumMod val="50000"/>
              </a:schemeClr>
            </a:solidFill>
            <a:cs typeface="Calibri"/>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ontentPassPackage>
  <PackageId>Template-00009-PPT</PackageId>
</ContentPassPackag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7E809BB-9B85-4C5F-BBD2-217ACB26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8BF99D-AF67-4E86-9C3B-1F1B51E1105C}">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customXml/itemProps4.xml><?xml version="1.0" encoding="utf-8"?>
<ds:datastoreItem xmlns:ds="http://schemas.openxmlformats.org/officeDocument/2006/customXml" ds:itemID="{8D907746-948B-431F-9FEC-993A4876518B}">
  <ds:schemaRefs>
    <ds:schemaRef ds:uri="http://schemas.microsoft.com/sharepoint/v3"/>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1f097dfa-9cbd-4f84-9850-6e7cae909781"/>
    <ds:schemaRef ds:uri="http://purl.org/dc/terms/"/>
    <ds:schemaRef ds:uri="http://schemas.microsoft.com/office/infopath/2007/PartnerControls"/>
    <ds:schemaRef ds:uri="31cc3d0e-5959-4987-9d20-de23da659f5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14646</TotalTime>
  <Words>2046</Words>
  <Application>Microsoft Office PowerPoint</Application>
  <PresentationFormat>Widescreen</PresentationFormat>
  <Paragraphs>125</Paragraphs>
  <Slides>27</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Lato Regular</vt:lpstr>
      <vt:lpstr>Montserrat-Bold</vt:lpstr>
      <vt:lpstr>Office Theme</vt:lpstr>
      <vt:lpstr>Harmony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Kimberly Kouame</cp:lastModifiedBy>
  <cp:revision>423</cp:revision>
  <cp:lastPrinted>2019-12-04T20:41:25Z</cp:lastPrinted>
  <dcterms:created xsi:type="dcterms:W3CDTF">2019-11-18T03:22:22Z</dcterms:created>
  <dcterms:modified xsi:type="dcterms:W3CDTF">2021-12-17T14:52:37Z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y fmtid="{D5CDD505-2E9C-101B-9397-08002B2CF9AE}" pid="3" name="ArticulatePath">
    <vt:lpwstr>L&amp;D Presentation</vt:lpwstr>
  </property>
  <property fmtid="{D5CDD505-2E9C-101B-9397-08002B2CF9AE}" pid="4" name="ArticulateUseProject">
    <vt:lpwstr>1</vt:lpwstr>
  </property>
  <property fmtid="{D5CDD505-2E9C-101B-9397-08002B2CF9AE}" pid="5" name="ArticulateProjectVersion">
    <vt:lpwstr>8</vt:lpwstr>
  </property>
  <property fmtid="{D5CDD505-2E9C-101B-9397-08002B2CF9AE}" pid="6" name="ArticulateGUID">
    <vt:lpwstr>A7A0D216-684E-41D6-A60A-F4FA1B51FCA6</vt:lpwstr>
  </property>
  <property fmtid="{D5CDD505-2E9C-101B-9397-08002B2CF9AE}" pid="7" name="ArticulateProjectFull">
    <vt:lpwstr>S:\LMS Admin_Docebo\Presentations about the LC\2021-22 presentaitons\2020-21 Learning Events Lessons Learned EN.ppta</vt:lpwstr>
  </property>
</Properties>
</file>