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260" r:id="rId5"/>
    <p:sldId id="320" r:id="rId6"/>
    <p:sldId id="336" r:id="rId7"/>
    <p:sldId id="317" r:id="rId8"/>
    <p:sldId id="332" r:id="rId9"/>
    <p:sldId id="315" r:id="rId10"/>
    <p:sldId id="321" r:id="rId11"/>
    <p:sldId id="333" r:id="rId12"/>
    <p:sldId id="335" r:id="rId13"/>
    <p:sldId id="323" r:id="rId14"/>
    <p:sldId id="308" r:id="rId15"/>
    <p:sldId id="330" r:id="rId16"/>
    <p:sldId id="331" r:id="rId17"/>
    <p:sldId id="328" r:id="rId18"/>
    <p:sldId id="310" r:id="rId19"/>
  </p:sldIdLst>
  <p:sldSz cx="12192000" cy="6858000"/>
  <p:notesSz cx="7102475" cy="9388475"/>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12" userDrawn="1">
          <p15:clr>
            <a:srgbClr val="A4A3A4"/>
          </p15:clr>
        </p15:guide>
        <p15:guide id="2" pos="3840" userDrawn="1">
          <p15:clr>
            <a:srgbClr val="A4A3A4"/>
          </p15:clr>
        </p15:guide>
        <p15:guide id="3" orient="horz" pos="2808" userDrawn="1">
          <p15:clr>
            <a:srgbClr val="A4A3A4"/>
          </p15:clr>
        </p15:guide>
        <p15:guide id="4" pos="1680" userDrawn="1">
          <p15:clr>
            <a:srgbClr val="A4A3A4"/>
          </p15:clr>
        </p15:guide>
        <p15:guide id="5" pos="60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Antti" initials="HA" lastIdx="33" clrIdx="0">
    <p:extLst>
      <p:ext uri="{19B8F6BF-5375-455C-9EA6-DF929625EA0E}">
        <p15:presenceInfo xmlns:p15="http://schemas.microsoft.com/office/powerpoint/2012/main" userId="S-1-5-21-2052111302-1645522239-682003330-80426" providerId="AD"/>
      </p:ext>
    </p:extLst>
  </p:cmAuthor>
  <p:cmAuthor id="2" name="Kelly Cison" initials="KC" lastIdx="1" clrIdx="1">
    <p:extLst>
      <p:ext uri="{19B8F6BF-5375-455C-9EA6-DF929625EA0E}">
        <p15:presenceInfo xmlns:p15="http://schemas.microsoft.com/office/powerpoint/2012/main" userId="S-1-5-21-2052111302-1645522239-682003330-1033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4E7"/>
    <a:srgbClr val="17458F"/>
    <a:srgbClr val="58585A"/>
    <a:srgbClr val="F7A81B"/>
    <a:srgbClr val="D91B5C"/>
    <a:srgbClr val="872175"/>
    <a:srgbClr val="505C5D"/>
    <a:srgbClr val="384446"/>
    <a:srgbClr val="00AFB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45" autoAdjust="0"/>
    <p:restoredTop sz="38866" autoAdjust="0"/>
  </p:normalViewPr>
  <p:slideViewPr>
    <p:cSldViewPr snapToGrid="0" showGuides="1">
      <p:cViewPr varScale="1">
        <p:scale>
          <a:sx n="26" d="100"/>
          <a:sy n="26" d="100"/>
        </p:scale>
        <p:origin x="1904" y="12"/>
      </p:cViewPr>
      <p:guideLst>
        <p:guide orient="horz" pos="1512"/>
        <p:guide pos="3840"/>
        <p:guide orient="horz" pos="2808"/>
        <p:guide pos="1680"/>
        <p:guide pos="6000"/>
      </p:guideLst>
    </p:cSldViewPr>
  </p:slideViewPr>
  <p:outlineViewPr>
    <p:cViewPr>
      <p:scale>
        <a:sx n="33" d="100"/>
        <a:sy n="33" d="100"/>
      </p:scale>
      <p:origin x="0" y="-2064"/>
    </p:cViewPr>
  </p:outlineViewPr>
  <p:notesTextViewPr>
    <p:cViewPr>
      <p:scale>
        <a:sx n="3" d="2"/>
        <a:sy n="3" d="2"/>
      </p:scale>
      <p:origin x="0" y="0"/>
    </p:cViewPr>
  </p:notesTextViewPr>
  <p:sorterViewPr>
    <p:cViewPr>
      <p:scale>
        <a:sx n="60" d="100"/>
        <a:sy n="60" d="100"/>
      </p:scale>
      <p:origin x="0" y="0"/>
    </p:cViewPr>
  </p:sorterViewPr>
  <p:notesViewPr>
    <p:cSldViewPr snapToGrid="0">
      <p:cViewPr>
        <p:scale>
          <a:sx n="75" d="100"/>
          <a:sy n="75" d="100"/>
        </p:scale>
        <p:origin x="2112" y="-13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C8EEB10B-8B4D-4C11-9C9A-F7F8B8A63C71}" type="datetimeFigureOut">
              <a:rPr lang="en-US" smtClean="0"/>
              <a:t>07-Mar-2022</a:t>
            </a:fld>
            <a:endParaRPr lang="en-US" dirty="0"/>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3953F381-1A86-43BF-8612-5B13F38F31CF}" type="slidenum">
              <a:rPr lang="en-US" smtClean="0"/>
              <a:t>‹#›</a:t>
            </a:fld>
            <a:endParaRPr lang="en-US" dirty="0"/>
          </a:p>
        </p:txBody>
      </p:sp>
    </p:spTree>
    <p:extLst>
      <p:ext uri="{BB962C8B-B14F-4D97-AF65-F5344CB8AC3E}">
        <p14:creationId xmlns:p14="http://schemas.microsoft.com/office/powerpoint/2010/main" val="3570557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403E561-A38A-4A22-8215-F855A52BC5B1}" type="datetimeFigureOut">
              <a:rPr lang="en-US" smtClean="0"/>
              <a:t>07-Mar-2022</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Arial Narrow" panose="020B0606020202030204" pitchFamily="34" charset="0"/>
              </a:rPr>
              <a:t>NOTE TO SPEAKER: Customize this presentation for your region. At a minimum, you will need to customize slide 6: Replace the X’s with data from Rotary Club Central or delete them. Unhide the slide (in the Slide Show menu, choose Hide Slide) so it’s visible during the presentation. Compare global trends with what’s happening in your region. </a:t>
            </a:r>
          </a:p>
          <a:p>
            <a:endParaRPr lang="en-US" sz="1200" kern="1200" dirty="0">
              <a:solidFill>
                <a:schemeClr val="tx1"/>
              </a:solidFill>
              <a:effectLst/>
              <a:latin typeface="Arial Narrow" panose="020B0606020202030204" pitchFamily="34" charset="0"/>
            </a:endParaRPr>
          </a:p>
          <a:p>
            <a:r>
              <a:rPr lang="en-US" sz="1200" b="1" kern="1200" dirty="0">
                <a:solidFill>
                  <a:schemeClr val="tx1"/>
                </a:solidFill>
                <a:effectLst/>
                <a:latin typeface="Arial Narrow" panose="020B0606020202030204" pitchFamily="34" charset="0"/>
              </a:rPr>
              <a:t>SPEAKER: </a:t>
            </a:r>
            <a:r>
              <a:rPr lang="en-US" sz="1200" kern="1200" dirty="0">
                <a:solidFill>
                  <a:schemeClr val="tx1"/>
                </a:solidFill>
                <a:effectLst/>
                <a:latin typeface="Arial Narrow" panose="020B0606020202030204" pitchFamily="34" charset="0"/>
              </a:rPr>
              <a:t>When Rotary’s membership is strong, our clubs are more vibrant, Rotary is more visible, and our members have more resources to help communities flourish. To accomplish everything we want to do, we need our club, district, and zone leaders to commit to growing Rotary and Rotaract. That’s why growing our membership is our top internal organizational priority.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Today, I’m going to tell you about the current state of our membership as of January 2022 and give you ideas for reaching the goals of our Action Plan. Those include increasing our impact, expanding our reach, enhancing participant engagement, and increasing our ability to adapt.</a:t>
            </a:r>
          </a:p>
        </p:txBody>
      </p:sp>
      <p:sp>
        <p:nvSpPr>
          <p:cNvPr id="4" name="Slide Number Placeholder 3"/>
          <p:cNvSpPr>
            <a:spLocks noGrp="1"/>
          </p:cNvSpPr>
          <p:nvPr>
            <p:ph type="sldNum" sz="quarter" idx="5"/>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2809736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Diversity has long been one of Rotary’s core values, and it guides our interactions with one another and our communities. But we know we need to learn more and do more to make sure that our organizational culture exemplifies diversity, equity, and inclusion. That’s why we recently strengthened our commitment to DEI and created a DEI Code of Conduct.</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We expect Rotarians and </a:t>
            </a:r>
            <a:r>
              <a:rPr lang="en-US" sz="1200" kern="1200" dirty="0" err="1">
                <a:solidFill>
                  <a:schemeClr val="tx1"/>
                </a:solidFill>
                <a:effectLst/>
                <a:latin typeface="Arial Narrow" panose="020B0606020202030204" pitchFamily="34" charset="0"/>
              </a:rPr>
              <a:t>Rotaractors</a:t>
            </a:r>
            <a:r>
              <a:rPr lang="en-US" sz="1200" kern="1200" dirty="0">
                <a:solidFill>
                  <a:schemeClr val="tx1"/>
                </a:solidFill>
                <a:effectLst/>
                <a:latin typeface="Arial Narrow" panose="020B0606020202030204" pitchFamily="34" charset="0"/>
              </a:rPr>
              <a:t> to exemplify this code of conduct as they interact with </a:t>
            </a:r>
          </a:p>
          <a:p>
            <a:r>
              <a:rPr lang="en-US" sz="1200" kern="1200" dirty="0">
                <a:solidFill>
                  <a:schemeClr val="tx1"/>
                </a:solidFill>
                <a:effectLst/>
                <a:latin typeface="Arial Narrow" panose="020B0606020202030204" pitchFamily="34" charset="0"/>
              </a:rPr>
              <a:t>one another, Rotary program participants, Alumni, project partners, and members of the community. This code of conduct is one of many tools we have that will contribute to a </a:t>
            </a:r>
          </a:p>
          <a:p>
            <a:r>
              <a:rPr lang="en-US" sz="1200" kern="1200" dirty="0">
                <a:solidFill>
                  <a:schemeClr val="tx1"/>
                </a:solidFill>
                <a:effectLst/>
                <a:latin typeface="Arial Narrow" panose="020B0606020202030204" pitchFamily="34" charset="0"/>
              </a:rPr>
              <a:t>collaborative, positive, and healthy club environment.</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As we continue to focus on this work, let’s make sure we understand and are using the words the same way: </a:t>
            </a:r>
          </a:p>
          <a:p>
            <a:endParaRPr lang="en-US" sz="1200" kern="1200" dirty="0">
              <a:solidFill>
                <a:schemeClr val="tx1"/>
              </a:solidFill>
              <a:effectLst/>
              <a:latin typeface="Arial Narrow" panose="020B0606020202030204" pitchFamily="34" charset="0"/>
            </a:endParaRPr>
          </a:p>
          <a:p>
            <a:pPr marL="171450" lvl="0" indent="-171450">
              <a:buFont typeface="Arial" panose="020B0604020202020204" pitchFamily="34" charset="0"/>
              <a:buChar char="•"/>
            </a:pPr>
            <a:r>
              <a:rPr lang="en-US" sz="1200" b="1" kern="1200" dirty="0">
                <a:solidFill>
                  <a:schemeClr val="tx1"/>
                </a:solidFill>
                <a:effectLst/>
                <a:latin typeface="Arial Narrow" panose="020B0606020202030204" pitchFamily="34" charset="0"/>
              </a:rPr>
              <a:t>Diversity </a:t>
            </a:r>
            <a:r>
              <a:rPr lang="en-US" sz="1200" kern="1200" dirty="0">
                <a:solidFill>
                  <a:schemeClr val="tx1"/>
                </a:solidFill>
                <a:effectLst/>
                <a:latin typeface="Arial Narrow" panose="020B0606020202030204" pitchFamily="34" charset="0"/>
              </a:rPr>
              <a:t>means that people of all backgrounds, cultures, experiences, and identities are welcome in Rotary. </a:t>
            </a:r>
          </a:p>
          <a:p>
            <a:pPr marL="171450" lvl="0" indent="-171450">
              <a:buFont typeface="Arial" panose="020B0604020202020204" pitchFamily="34" charset="0"/>
              <a:buChar char="•"/>
            </a:pPr>
            <a:r>
              <a:rPr lang="en-US" sz="1200" b="1" kern="1200" dirty="0">
                <a:solidFill>
                  <a:schemeClr val="tx1"/>
                </a:solidFill>
                <a:effectLst/>
                <a:latin typeface="Arial Narrow" panose="020B0606020202030204" pitchFamily="34" charset="0"/>
              </a:rPr>
              <a:t>Equity </a:t>
            </a:r>
            <a:r>
              <a:rPr lang="en-US" sz="1200" kern="1200" dirty="0">
                <a:solidFill>
                  <a:schemeClr val="tx1"/>
                </a:solidFill>
                <a:effectLst/>
                <a:latin typeface="Arial Narrow" panose="020B0606020202030204" pitchFamily="34" charset="0"/>
              </a:rPr>
              <a:t>means getting everyone the resources, opportunities, networks, and support that they need to thrive. We recognize that certain groups have historically experienced barriers to participation, membership, and leadership, and we commit to advancing equity in all aspects of Rotary, including our community partnerships.</a:t>
            </a:r>
            <a:r>
              <a:rPr lang="en-US" sz="1200" i="1" kern="1200" dirty="0">
                <a:solidFill>
                  <a:schemeClr val="tx1"/>
                </a:solidFill>
                <a:effectLst/>
                <a:latin typeface="Arial Narrow" panose="020B0606020202030204" pitchFamily="34" charset="0"/>
              </a:rPr>
              <a:t> </a:t>
            </a:r>
            <a:endParaRPr lang="en-US" sz="1200" kern="1200" dirty="0">
              <a:solidFill>
                <a:schemeClr val="tx1"/>
              </a:solidFill>
              <a:effectLst/>
              <a:latin typeface="Arial Narrow" panose="020B0606020202030204" pitchFamily="34" charset="0"/>
            </a:endParaRPr>
          </a:p>
          <a:p>
            <a:pPr marL="171450" lvl="0" indent="-171450">
              <a:buFont typeface="Arial" panose="020B0604020202020204" pitchFamily="34" charset="0"/>
              <a:buChar char="•"/>
            </a:pPr>
            <a:r>
              <a:rPr lang="en-US" sz="1200" b="1" kern="1200" dirty="0">
                <a:solidFill>
                  <a:schemeClr val="tx1"/>
                </a:solidFill>
                <a:effectLst/>
                <a:latin typeface="Arial Narrow" panose="020B0606020202030204" pitchFamily="34" charset="0"/>
              </a:rPr>
              <a:t>Inclusion</a:t>
            </a:r>
            <a:r>
              <a:rPr lang="en-US" sz="1200" kern="1200" dirty="0">
                <a:solidFill>
                  <a:schemeClr val="tx1"/>
                </a:solidFill>
                <a:effectLst/>
                <a:latin typeface="Arial Narrow" panose="020B0606020202030204" pitchFamily="34" charset="0"/>
              </a:rPr>
              <a:t> means we strive to create a culture where each person knows they are valued and belong. It comes from our belief that all people have qualities that make them unique.</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As Rotary International President-elect Jennifer Jones reminds us, “As we strive to weave diversity, equity, and inclusion into Rotary, removing the barriers is the key to inclusion. And inclusion is the key to membership.” </a:t>
            </a:r>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4291356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Arial Narrow" panose="020B0606020202030204" pitchFamily="34" charset="0"/>
              </a:rPr>
              <a:t>Everyone in Rotary should have opportunities to express what they want from their membership, and that starts by examining inclusion in our own clubs. Remember that what someone joins for may not be what they need years later. </a:t>
            </a:r>
          </a:p>
          <a:p>
            <a:pPr fontAlgn="base"/>
            <a:endParaRPr lang="en-US" sz="1200" kern="1200" dirty="0">
              <a:solidFill>
                <a:schemeClr val="tx1"/>
              </a:solidFill>
              <a:effectLst/>
              <a:latin typeface="Arial Narrow" panose="020B0606020202030204" pitchFamily="34" charset="0"/>
            </a:endParaRPr>
          </a:p>
          <a:p>
            <a:pPr fontAlgn="base"/>
            <a:r>
              <a:rPr lang="en-US" sz="1200" kern="1200" dirty="0">
                <a:solidFill>
                  <a:schemeClr val="tx1"/>
                </a:solidFill>
                <a:effectLst/>
                <a:latin typeface="Arial Narrow" panose="020B0606020202030204" pitchFamily="34" charset="0"/>
              </a:rPr>
              <a:t>At rotary.org/membership, we have plenty of resources that can help you meet members’ needs.</a:t>
            </a:r>
          </a:p>
          <a:p>
            <a:pPr fontAlgn="base"/>
            <a:endParaRPr lang="en-US" dirty="0">
              <a:latin typeface="Arial Narrow" panose="020B0606020202030204" pitchFamily="34" charset="0"/>
            </a:endParaRPr>
          </a:p>
          <a:p>
            <a:pPr fontAlgn="base"/>
            <a:r>
              <a:rPr lang="en-US" sz="1200" kern="1200" dirty="0">
                <a:solidFill>
                  <a:schemeClr val="tx1"/>
                </a:solidFill>
                <a:effectLst/>
                <a:latin typeface="Arial Narrow" panose="020B0606020202030204" pitchFamily="34" charset="0"/>
              </a:rPr>
              <a:t>Here are a few examples:</a:t>
            </a:r>
          </a:p>
          <a:p>
            <a:pPr fontAlgn="base"/>
            <a:endParaRPr lang="en-US" sz="1200" kern="1200" dirty="0">
              <a:solidFill>
                <a:schemeClr val="tx1"/>
              </a:solidFill>
              <a:effectLst/>
              <a:latin typeface="Arial Narrow" panose="020B0606020202030204" pitchFamily="34" charset="0"/>
            </a:endParaRPr>
          </a:p>
          <a:p>
            <a:pPr marL="171450" lvl="0" indent="-171450" fontAlgn="base">
              <a:buFont typeface="Arial" panose="020B0604020202020204" pitchFamily="34" charset="0"/>
              <a:buChar char="•"/>
            </a:pPr>
            <a:r>
              <a:rPr lang="en-US" sz="1200" kern="1200" dirty="0">
                <a:solidFill>
                  <a:schemeClr val="tx1"/>
                </a:solidFill>
                <a:effectLst/>
                <a:latin typeface="Arial Narrow" panose="020B0606020202030204" pitchFamily="34" charset="0"/>
              </a:rPr>
              <a:t>Two new, online courses for creating a welcoming club environment and diversifying your club are now available. </a:t>
            </a:r>
          </a:p>
          <a:p>
            <a:pPr marL="171450" lvl="0" indent="-171450" fontAlgn="base">
              <a:buFont typeface="Arial" panose="020B0604020202020204" pitchFamily="34" charset="0"/>
              <a:buChar char="•"/>
            </a:pPr>
            <a:r>
              <a:rPr lang="en-US" sz="1200" kern="1200" dirty="0">
                <a:solidFill>
                  <a:schemeClr val="tx1"/>
                </a:solidFill>
                <a:effectLst/>
                <a:latin typeface="Arial Narrow" panose="020B0606020202030204" pitchFamily="34" charset="0"/>
              </a:rPr>
              <a:t>The Club Health Check and the Club Planning Assistant help club leaders reflect on their club’s culture and offer recommendations for improving the overall club experience, service projects, social events, business operations, and public image. </a:t>
            </a:r>
          </a:p>
          <a:p>
            <a:pPr marL="171450" lvl="0" indent="-171450" fontAlgn="base">
              <a:buFont typeface="Arial" panose="020B0604020202020204" pitchFamily="34" charset="0"/>
              <a:buChar char="•"/>
            </a:pPr>
            <a:r>
              <a:rPr lang="en-US" sz="1200" kern="1200" dirty="0">
                <a:solidFill>
                  <a:schemeClr val="tx1"/>
                </a:solidFill>
                <a:effectLst/>
                <a:latin typeface="Arial Narrow" panose="020B0606020202030204" pitchFamily="34" charset="0"/>
              </a:rPr>
              <a:t>And the Membership Satisfaction Survey can be given to club members to determine what they like and don’t like about their club experience. </a:t>
            </a:r>
          </a:p>
        </p:txBody>
      </p:sp>
      <p:sp>
        <p:nvSpPr>
          <p:cNvPr id="4" name="Slide Number Placeholder 3"/>
          <p:cNvSpPr>
            <a:spLocks noGrp="1"/>
          </p:cNvSpPr>
          <p:nvPr>
            <p:ph type="sldNum" sz="quarter" idx="10"/>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196127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Now more than ever, we have the chance to connect with each other differently — to offer more ways for people to attend our meetings, support their communities, and grow personally and professionally.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Our clubs are making exciting changes to adapt to the diverse needs of their members and communities. They’re:</a:t>
            </a:r>
          </a:p>
          <a:p>
            <a:r>
              <a:rPr lang="en-US" sz="1200" kern="1200" dirty="0">
                <a:solidFill>
                  <a:schemeClr val="tx1"/>
                </a:solidFill>
                <a:effectLst/>
                <a:latin typeface="Arial Narrow" panose="020B0606020202030204" pitchFamily="34" charset="0"/>
              </a:rPr>
              <a:t>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Meeting online or both in person and online. This makes meetings accessible to more people.</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Encouraging members to take advantage of the professional development catalogue in Rotary’s learning center.</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Starting satellite clubs to give prospective members who couldn’t otherwise attend their meetings a chance to join Rotary.</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Changing how, when, and how often they meet. Some are meeting just twice a month or changing sit-down meals to less formal and less expensive gatherings, or replacing some meetings with social events or service projects.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Introducing members to opportunities beyond the club, such as getting involved in district leadership or joining a Rotary Action Group or Rotary Fellowship.</a:t>
            </a:r>
          </a:p>
        </p:txBody>
      </p:sp>
      <p:sp>
        <p:nvSpPr>
          <p:cNvPr id="4" name="Slide Number Placeholder 3"/>
          <p:cNvSpPr>
            <a:spLocks noGrp="1"/>
          </p:cNvSpPr>
          <p:nvPr>
            <p:ph type="sldNum" sz="quarter" idx="10"/>
          </p:nvPr>
        </p:nvSpPr>
        <p:spPr/>
        <p:txBody>
          <a:bodyPr/>
          <a:lstStyle/>
          <a:p>
            <a:fld id="{DB827055-821E-4F6B-AAA9-2685E1493D9C}" type="slidenum">
              <a:rPr lang="en-US" smtClean="0"/>
              <a:t>12</a:t>
            </a:fld>
            <a:endParaRPr lang="en-US" dirty="0"/>
          </a:p>
        </p:txBody>
      </p:sp>
    </p:spTree>
    <p:extLst>
      <p:ext uri="{BB962C8B-B14F-4D97-AF65-F5344CB8AC3E}">
        <p14:creationId xmlns:p14="http://schemas.microsoft.com/office/powerpoint/2010/main" val="2390572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And inclusion extends to how we work with communities. Let’s look around our communities and see how people are connecting through shared cultures or interests. Let’s expand our understanding of who can be a leader. Let’s see people’s potential for action. And then help them use it. </a:t>
            </a:r>
          </a:p>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This could mean:</a:t>
            </a:r>
          </a:p>
          <a:p>
            <a:endParaRPr lang="en-US" sz="1200" kern="1200" dirty="0">
              <a:solidFill>
                <a:schemeClr val="tx1"/>
              </a:solidFill>
              <a:effectLst/>
              <a:latin typeface="Arial Narrow" panose="020B060602020203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Talking to them about how we can all benefit from their participation in our activities and events.</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Starting a cause-based club to attract members who are passionate about a specific issue, like water or peace.</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Inviting </a:t>
            </a:r>
            <a:r>
              <a:rPr lang="en-US" sz="1200" kern="1200" dirty="0" err="1">
                <a:solidFill>
                  <a:schemeClr val="tx1"/>
                </a:solidFill>
                <a:effectLst/>
                <a:latin typeface="Arial Narrow" panose="020B0606020202030204" pitchFamily="34" charset="0"/>
              </a:rPr>
              <a:t>Rotaractors</a:t>
            </a:r>
            <a:r>
              <a:rPr lang="en-US" sz="1200" kern="1200" dirty="0">
                <a:solidFill>
                  <a:schemeClr val="tx1"/>
                </a:solidFill>
                <a:effectLst/>
                <a:latin typeface="Arial Narrow" panose="020B0606020202030204" pitchFamily="34" charset="0"/>
              </a:rPr>
              <a:t> to serve on district committees or lead in other ways.</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Offering new membership options, like corporate membership for employees of the same company, or associate membership for young professionals who want an option that costs less or requires less time.</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Starting a Rotary Community Corps with people who share our commitment to change through service.</a:t>
            </a:r>
          </a:p>
          <a:p>
            <a:pPr marL="171450" indent="-171450">
              <a:buFont typeface="Arial" panose="020B0604020202020204" pitchFamily="34" charset="0"/>
              <a:buChar char="•"/>
            </a:pPr>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We all want a stronger, more effective Rotary. A Rotary that’s more adept at using partnerships, digital tools, and new ideas to bring people together.  More diverse voices in our clubs and in our leadership will help Rotary stay relevant in a changing world. </a:t>
            </a:r>
          </a:p>
          <a:p>
            <a:pPr fontAlgn="base"/>
            <a:r>
              <a:rPr lang="en-US" sz="1200" b="1" kern="1200" dirty="0">
                <a:solidFill>
                  <a:schemeClr val="tx1"/>
                </a:solidFill>
                <a:effectLst/>
                <a:latin typeface="Arial Narrow" panose="020B0606020202030204" pitchFamily="34" charset="0"/>
              </a:rPr>
              <a:t> </a:t>
            </a:r>
            <a:endParaRPr lang="en-US" sz="1200" kern="1200" dirty="0">
              <a:solidFill>
                <a:schemeClr val="tx1"/>
              </a:solidFill>
              <a:effectLst/>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3206537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Increasing membership while also continuing to eradicate polio, fight COVID-19, and serve our communities is an ambitious goal. But our members can meet the challenge.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What can you do? Here are four things:</a:t>
            </a:r>
          </a:p>
          <a:p>
            <a:r>
              <a:rPr lang="en-US" sz="1200" kern="1200" dirty="0">
                <a:solidFill>
                  <a:schemeClr val="tx1"/>
                </a:solidFill>
                <a:effectLst/>
                <a:latin typeface="Arial Narrow" panose="020B0606020202030204" pitchFamily="34" charset="0"/>
              </a:rPr>
              <a:t> </a:t>
            </a:r>
          </a:p>
          <a:p>
            <a:pPr marL="228600" lvl="0" indent="-228600">
              <a:buFont typeface="+mj-lt"/>
              <a:buAutoNum type="arabicPeriod"/>
            </a:pPr>
            <a:r>
              <a:rPr lang="en-US" sz="1200" kern="1200" dirty="0">
                <a:solidFill>
                  <a:schemeClr val="tx1"/>
                </a:solidFill>
                <a:effectLst/>
                <a:latin typeface="Arial Narrow" panose="020B0606020202030204" pitchFamily="34" charset="0"/>
              </a:rPr>
              <a:t>Take time to understand regional membership trends. Rotary Club Central makes it easy to get information about membership in your area.</a:t>
            </a:r>
          </a:p>
          <a:p>
            <a:pPr marL="228600" lvl="0" indent="-228600">
              <a:buFont typeface="+mj-lt"/>
              <a:buAutoNum type="arabicPeriod"/>
            </a:pPr>
            <a:r>
              <a:rPr lang="en-US" sz="1200" kern="1200" dirty="0">
                <a:solidFill>
                  <a:schemeClr val="tx1"/>
                </a:solidFill>
                <a:effectLst/>
                <a:latin typeface="Arial Narrow" panose="020B0606020202030204" pitchFamily="34" charset="0"/>
              </a:rPr>
              <a:t>Find out what matters most to members. What do they value? What is missing for them? What do they need to stay a member for life?</a:t>
            </a:r>
          </a:p>
          <a:p>
            <a:pPr marL="228600" lvl="0" indent="-228600">
              <a:buFont typeface="+mj-lt"/>
              <a:buAutoNum type="arabicPeriod"/>
            </a:pPr>
            <a:r>
              <a:rPr lang="en-US" sz="1200" kern="1200" dirty="0">
                <a:solidFill>
                  <a:schemeClr val="tx1"/>
                </a:solidFill>
                <a:effectLst/>
                <a:latin typeface="Arial Narrow" panose="020B0606020202030204" pitchFamily="34" charset="0"/>
              </a:rPr>
              <a:t>Talk about how you can improve members’ experience in your clubs. Are we meeting the expectations of our members? What would we gain by being more diverse and inclusive? What is preventing us? </a:t>
            </a:r>
          </a:p>
          <a:p>
            <a:pPr marL="228600" lvl="0" indent="-228600">
              <a:buFont typeface="+mj-lt"/>
              <a:buAutoNum type="arabicPeriod"/>
            </a:pPr>
            <a:r>
              <a:rPr lang="en-US" sz="1200" kern="1200" dirty="0">
                <a:solidFill>
                  <a:schemeClr val="tx1"/>
                </a:solidFill>
                <a:effectLst/>
                <a:latin typeface="Arial Narrow" panose="020B0606020202030204" pitchFamily="34" charset="0"/>
              </a:rPr>
              <a:t>Finally, Visit rotary.org/membership. It has resources to support you, whether you need club assessments, information on starting new clubs, or offering different membership types. </a:t>
            </a:r>
          </a:p>
        </p:txBody>
      </p:sp>
      <p:sp>
        <p:nvSpPr>
          <p:cNvPr id="4" name="Slide Number Placeholder 3"/>
          <p:cNvSpPr>
            <a:spLocks noGrp="1"/>
          </p:cNvSpPr>
          <p:nvPr>
            <p:ph type="sldNum" sz="quarter" idx="10"/>
          </p:nvPr>
        </p:nvSpPr>
        <p:spPr/>
        <p:txBody>
          <a:bodyPr/>
          <a:lstStyle/>
          <a:p>
            <a:fld id="{DB827055-821E-4F6B-AAA9-2685E1493D9C}" type="slidenum">
              <a:rPr lang="en-US" smtClean="0"/>
              <a:t>14</a:t>
            </a:fld>
            <a:endParaRPr lang="en-US" dirty="0"/>
          </a:p>
        </p:txBody>
      </p:sp>
    </p:spTree>
    <p:extLst>
      <p:ext uri="{BB962C8B-B14F-4D97-AF65-F5344CB8AC3E}">
        <p14:creationId xmlns:p14="http://schemas.microsoft.com/office/powerpoint/2010/main" val="3260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When people connect with Rotary, their potential to make a difference grows exponentially. That’s because they’re connecting to a diverse network of more than 1.4 million people of action — from all over the world — who share a goal of improving people’s lives.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Again, to quote Jennifer Jones, “Imagine a world that deserves our best, where we get up each day knowing that we can make a difference. You don’t imagine yesterday. You imagine tomorrow.”</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Together, we see a world where people unite and take action to create lasting change — across the globe, in our communities, and in ourselves.</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Thank you.</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Does anyone</a:t>
            </a:r>
            <a:r>
              <a:rPr lang="en-US" sz="1200" kern="1200" baseline="0" dirty="0">
                <a:solidFill>
                  <a:schemeClr val="tx1"/>
                </a:solidFill>
                <a:effectLst/>
                <a:latin typeface="Arial Narrow" panose="020B0606020202030204" pitchFamily="34" charset="0"/>
              </a:rPr>
              <a:t> have a</a:t>
            </a:r>
            <a:r>
              <a:rPr lang="en-US" sz="1200" kern="1200" dirty="0">
                <a:solidFill>
                  <a:schemeClr val="tx1"/>
                </a:solidFill>
                <a:effectLst/>
                <a:latin typeface="Arial Narrow" panose="020B0606020202030204" pitchFamily="34" charset="0"/>
              </a:rPr>
              <a:t> question I can answer?</a:t>
            </a:r>
          </a:p>
          <a:p>
            <a:r>
              <a:rPr lang="en-US" sz="1200" kern="1200" dirty="0">
                <a:solidFill>
                  <a:schemeClr val="tx1"/>
                </a:solidFill>
                <a:effectLst/>
                <a:latin typeface="Arial Narrow" panose="020B0606020202030204" pitchFamily="34" charset="0"/>
              </a:rPr>
              <a:t> </a:t>
            </a:r>
          </a:p>
          <a:p>
            <a:r>
              <a:rPr lang="en-US" sz="1200" i="1" kern="1200" dirty="0">
                <a:solidFill>
                  <a:schemeClr val="tx1"/>
                </a:solidFill>
                <a:effectLst/>
                <a:latin typeface="Arial Narrow" panose="020B0606020202030204" pitchFamily="34" charset="0"/>
              </a:rPr>
              <a:t>NOTE TO SPEAKER: Write to membershipdevelopment@rotary.org with any questions. </a:t>
            </a: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15</a:t>
            </a:fld>
            <a:endParaRPr lang="en-US" dirty="0"/>
          </a:p>
        </p:txBody>
      </p:sp>
    </p:spTree>
    <p:extLst>
      <p:ext uri="{BB962C8B-B14F-4D97-AF65-F5344CB8AC3E}">
        <p14:creationId xmlns:p14="http://schemas.microsoft.com/office/powerpoint/2010/main" val="2489938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Rotary’s global membership is 1.4 million people of action. Working together, 1.2 million Rotarians and 200,000 </a:t>
            </a:r>
            <a:r>
              <a:rPr lang="en-US" sz="1200" kern="1200" dirty="0" err="1">
                <a:solidFill>
                  <a:schemeClr val="tx1"/>
                </a:solidFill>
                <a:effectLst/>
                <a:latin typeface="Arial Narrow" panose="020B0606020202030204" pitchFamily="34" charset="0"/>
              </a:rPr>
              <a:t>Rotaractors</a:t>
            </a:r>
            <a:r>
              <a:rPr lang="en-US" sz="1200" kern="1200" dirty="0">
                <a:solidFill>
                  <a:schemeClr val="tx1"/>
                </a:solidFill>
                <a:effectLst/>
                <a:latin typeface="Arial Narrow" panose="020B0606020202030204" pitchFamily="34" charset="0"/>
              </a:rPr>
              <a:t> in more than 46,000 clubs are making positive change worldwide. The 2019 Council on Legislation gave Rotaract clubs a unique type of membership in Rotary International. This decision elevated Rotaract and positioned Rotary for a future that is innovative and inclusive and can adapt to changing times. </a:t>
            </a:r>
          </a:p>
        </p:txBody>
      </p:sp>
      <p:sp>
        <p:nvSpPr>
          <p:cNvPr id="4" name="Slide Number Placeholder 3"/>
          <p:cNvSpPr>
            <a:spLocks noGrp="1"/>
          </p:cNvSpPr>
          <p:nvPr>
            <p:ph type="sldNum" sz="quarter" idx="10"/>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598888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So what’s the difference between these two, distinct membership types? Rotary provides an experience that seeks to engage </a:t>
            </a:r>
            <a:r>
              <a:rPr lang="en-US" sz="1200" b="1" kern="1200" dirty="0">
                <a:solidFill>
                  <a:schemeClr val="tx1"/>
                </a:solidFill>
                <a:effectLst/>
                <a:latin typeface="Arial Narrow" panose="020B0606020202030204" pitchFamily="34" charset="0"/>
              </a:rPr>
              <a:t>multiple generations </a:t>
            </a:r>
            <a:r>
              <a:rPr lang="en-US" sz="1200" kern="1200" dirty="0">
                <a:solidFill>
                  <a:schemeClr val="tx1"/>
                </a:solidFill>
                <a:effectLst/>
                <a:latin typeface="Arial Narrow" panose="020B0606020202030204" pitchFamily="34" charset="0"/>
              </a:rPr>
              <a:t>who share the ideals of service, leadership, diversity, integrity and friendship, and wish to have fun while creating lasting change in the world, in their communities, and in themselves. While Rotaract appeals to </a:t>
            </a:r>
            <a:r>
              <a:rPr lang="en-US" sz="1200" b="1" kern="1200" dirty="0">
                <a:solidFill>
                  <a:schemeClr val="tx1"/>
                </a:solidFill>
                <a:effectLst/>
                <a:latin typeface="Arial Narrow" panose="020B0606020202030204" pitchFamily="34" charset="0"/>
              </a:rPr>
              <a:t>young adults </a:t>
            </a:r>
            <a:r>
              <a:rPr lang="en-US" sz="1200" kern="1200" dirty="0">
                <a:solidFill>
                  <a:schemeClr val="tx1"/>
                </a:solidFill>
                <a:effectLst/>
                <a:latin typeface="Arial Narrow" panose="020B0606020202030204" pitchFamily="34" charset="0"/>
              </a:rPr>
              <a:t>who prefer to grow their service, professional and leadership skills through a fun and inclusive </a:t>
            </a:r>
            <a:r>
              <a:rPr lang="en-US" sz="1200" b="1" kern="1200" dirty="0">
                <a:solidFill>
                  <a:schemeClr val="tx1"/>
                </a:solidFill>
                <a:effectLst/>
                <a:latin typeface="Arial Narrow" panose="020B0606020202030204" pitchFamily="34" charset="0"/>
              </a:rPr>
              <a:t>near-peer network </a:t>
            </a:r>
            <a:r>
              <a:rPr lang="en-US" sz="1200" kern="1200" dirty="0">
                <a:solidFill>
                  <a:schemeClr val="tx1"/>
                </a:solidFill>
                <a:effectLst/>
                <a:latin typeface="Arial Narrow" panose="020B0606020202030204" pitchFamily="34" charset="0"/>
              </a:rPr>
              <a:t>of like-minded people of action.</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We know that whether they’re studying at a university or starting a career, </a:t>
            </a:r>
            <a:r>
              <a:rPr lang="en-US" sz="1200" kern="1200" dirty="0" err="1">
                <a:solidFill>
                  <a:schemeClr val="tx1"/>
                </a:solidFill>
                <a:effectLst/>
                <a:latin typeface="Arial Narrow" panose="020B0606020202030204" pitchFamily="34" charset="0"/>
              </a:rPr>
              <a:t>Rotaractors</a:t>
            </a:r>
            <a:r>
              <a:rPr lang="en-US" sz="1200" kern="1200" dirty="0">
                <a:solidFill>
                  <a:schemeClr val="tx1"/>
                </a:solidFill>
                <a:effectLst/>
                <a:latin typeface="Arial Narrow" panose="020B0606020202030204" pitchFamily="34" charset="0"/>
              </a:rPr>
              <a:t> add so much to our membership and are Rotarians’ equal and valued partners in service. They can be appointed to district positions and be nominated for awards to recognize their efforts. Let’s continue to look for ways to engage </a:t>
            </a:r>
            <a:r>
              <a:rPr lang="en-US" sz="1200" kern="1200" dirty="0" err="1">
                <a:solidFill>
                  <a:schemeClr val="tx1"/>
                </a:solidFill>
                <a:effectLst/>
                <a:latin typeface="Arial Narrow" panose="020B0606020202030204" pitchFamily="34" charset="0"/>
              </a:rPr>
              <a:t>Rotaractors</a:t>
            </a:r>
            <a:r>
              <a:rPr lang="en-US" sz="1200" kern="1200" dirty="0">
                <a:solidFill>
                  <a:schemeClr val="tx1"/>
                </a:solidFill>
                <a:effectLst/>
                <a:latin typeface="Arial Narrow" panose="020B0606020202030204" pitchFamily="34" charset="0"/>
              </a:rPr>
              <a:t> in everything we do. </a:t>
            </a:r>
          </a:p>
          <a:p>
            <a:endParaRPr lang="en-US" sz="1200" kern="1200" dirty="0">
              <a:solidFill>
                <a:schemeClr val="tx1"/>
              </a:solidFill>
              <a:effectLst/>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2081148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rPr>
              <a:t>We have seen some encouraging growth since 1 July 2021, including: </a:t>
            </a:r>
          </a:p>
          <a:p>
            <a:r>
              <a:rPr lang="en-US" sz="1200" kern="1200" dirty="0">
                <a:solidFill>
                  <a:schemeClr val="tx1"/>
                </a:solidFill>
                <a:effectLst/>
                <a:latin typeface="Arial Narrow" panose="020B0606020202030204" pitchFamily="34" charset="0"/>
              </a:rPr>
              <a:t>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An increase of more than 23,000 members of Rotary clubs and </a:t>
            </a:r>
            <a:r>
              <a:rPr lang="en-US" sz="1200" kern="1200">
                <a:solidFill>
                  <a:schemeClr val="tx1"/>
                </a:solidFill>
                <a:effectLst/>
                <a:latin typeface="Arial Narrow" panose="020B0606020202030204" pitchFamily="34" charset="0"/>
              </a:rPr>
              <a:t>almost 14,000 </a:t>
            </a:r>
            <a:r>
              <a:rPr lang="en-US" sz="1200" kern="1200" dirty="0">
                <a:solidFill>
                  <a:schemeClr val="tx1"/>
                </a:solidFill>
                <a:effectLst/>
                <a:latin typeface="Arial Narrow" panose="020B0606020202030204" pitchFamily="34" charset="0"/>
              </a:rPr>
              <a:t>members of Rotaract clubs. We have also seen an encouraging increase in the number of Rotary and Rotaract Clubs.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You can see that we are also showing a net positive for members when compared to a year ago, in January 2021.</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We have more Rotary clubs than a year ago, but around 400 fewer Rotaract clubs. The rate of new club development varies widely around the world, with regions that are experiencing the greatest declines simply not replacing nonfunctioning clubs with new ones that appeal to their communities.</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rPr>
              <a:t>Rotaract has achieved gender parity, with women as 52% of members. Rotary clubs are 25% women, with a slight increase since the previous year. This varies by region, with Japan at the lowest end — only 7% women. India follows with only 14%. The Caribbean leads the world with 40% women.</a:t>
            </a:r>
          </a:p>
        </p:txBody>
      </p:sp>
      <p:sp>
        <p:nvSpPr>
          <p:cNvPr id="4" name="Slide Number Placeholder 3"/>
          <p:cNvSpPr>
            <a:spLocks noGrp="1"/>
          </p:cNvSpPr>
          <p:nvPr>
            <p:ph type="sldNum" sz="quarter" idx="10"/>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289255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Arial Narrow" panose="020B0606020202030204" pitchFamily="34" charset="0"/>
              </a:rPr>
              <a:t>NOTE TO SPEAKER: Consider showing the two-minute “Rotary Anytown” video (https://www.youtube.com/watch?v=e-55H9nVdss) before or after this slide.</a:t>
            </a:r>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 </a:t>
            </a:r>
          </a:p>
          <a:p>
            <a:r>
              <a:rPr lang="en-US" sz="1200" b="1" kern="1200" dirty="0">
                <a:solidFill>
                  <a:schemeClr val="tx1"/>
                </a:solidFill>
                <a:effectLst/>
                <a:latin typeface="Arial Narrow" panose="020B0606020202030204" pitchFamily="34" charset="0"/>
              </a:rPr>
              <a:t>SPEAKER: </a:t>
            </a:r>
            <a:r>
              <a:rPr lang="en-US" sz="1200" kern="1200" dirty="0">
                <a:solidFill>
                  <a:schemeClr val="tx1"/>
                </a:solidFill>
                <a:effectLst/>
                <a:latin typeface="Arial Narrow" panose="020B0606020202030204" pitchFamily="34" charset="0"/>
              </a:rPr>
              <a:t>We know from tracking data year over year, is that new clubs have traditionally driven our growth. As many as 88% of charter members of new clubs are first-time Rotarians.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As you can see from some of the models listed here, new clubs can accommodate different demographic groups and offer more meeting times and formats. The regions that started the most clubs over the last five years also have the strongest membership growth. Conversely, the regions with the greatest net loss in clubs also lost the most members. </a:t>
            </a:r>
          </a:p>
          <a:p>
            <a:r>
              <a:rPr lang="en-US" sz="1200" kern="1200" dirty="0">
                <a:solidFill>
                  <a:schemeClr val="tx1"/>
                </a:solidFill>
                <a:effectLst/>
                <a:latin typeface="Arial Narrow" panose="020B0606020202030204" pitchFamily="34" charset="0"/>
              </a:rPr>
              <a:t> </a:t>
            </a:r>
          </a:p>
          <a:p>
            <a:r>
              <a:rPr lang="en-US" sz="1200" kern="1200" dirty="0">
                <a:solidFill>
                  <a:schemeClr val="tx1"/>
                </a:solidFill>
                <a:effectLst/>
                <a:latin typeface="Arial Narrow" panose="020B0606020202030204" pitchFamily="34" charset="0"/>
              </a:rPr>
              <a:t>But membership growth is only one of the benefits of starting new clubs. When we asked new club development advocates, they said that starting new clubs also engages existing members, increases diversity overall, makes Rotary more visible in communities, and increases the opportunity to partner with other community organizations. </a:t>
            </a:r>
          </a:p>
        </p:txBody>
      </p:sp>
      <p:sp>
        <p:nvSpPr>
          <p:cNvPr id="4" name="Slide Number Placeholder 3"/>
          <p:cNvSpPr>
            <a:spLocks noGrp="1"/>
          </p:cNvSpPr>
          <p:nvPr>
            <p:ph type="sldNum" sz="quarter" idx="10"/>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736823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Arial Narrow" panose="020B0606020202030204" pitchFamily="34" charset="0"/>
              </a:rPr>
              <a:t>NOTE TO SPEAKER: Get your area’s age and gender trends from the dashboard in Rotary Club Central. To add district data to this slide, leaders at the district level and above can go to </a:t>
            </a:r>
            <a:r>
              <a:rPr lang="en-US" sz="1200" b="1" i="1" kern="1200" dirty="0">
                <a:solidFill>
                  <a:schemeClr val="tx1"/>
                </a:solidFill>
                <a:effectLst/>
                <a:latin typeface="Arial Narrow" panose="020B0606020202030204" pitchFamily="34" charset="0"/>
              </a:rPr>
              <a:t>Rotary Club </a:t>
            </a:r>
            <a:r>
              <a:rPr lang="en-US" sz="1200" b="0" i="1" kern="1200" dirty="0">
                <a:solidFill>
                  <a:schemeClr val="tx1"/>
                </a:solidFill>
                <a:effectLst/>
                <a:latin typeface="Arial Narrow" panose="020B0606020202030204" pitchFamily="34" charset="0"/>
              </a:rPr>
              <a:t>Central’s </a:t>
            </a:r>
            <a:r>
              <a:rPr lang="en-US" sz="1200" b="1" i="1" kern="1200" dirty="0">
                <a:solidFill>
                  <a:schemeClr val="tx1"/>
                </a:solidFill>
                <a:effectLst/>
                <a:latin typeface="Arial Narrow" panose="020B0606020202030204" pitchFamily="34" charset="0"/>
              </a:rPr>
              <a:t>Reports</a:t>
            </a:r>
            <a:r>
              <a:rPr lang="en-US" sz="1200" b="1" i="1" kern="1200" baseline="0" dirty="0">
                <a:solidFill>
                  <a:schemeClr val="tx1"/>
                </a:solidFill>
                <a:effectLst/>
                <a:latin typeface="Arial Narrow" panose="020B0606020202030204" pitchFamily="34" charset="0"/>
              </a:rPr>
              <a:t> </a:t>
            </a:r>
            <a:r>
              <a:rPr lang="en-US" sz="1200" b="0" i="1" kern="1200" baseline="0" dirty="0">
                <a:solidFill>
                  <a:schemeClr val="tx1"/>
                </a:solidFill>
                <a:effectLst/>
                <a:latin typeface="Arial Narrow" panose="020B0606020202030204" pitchFamily="34" charset="0"/>
              </a:rPr>
              <a:t>to </a:t>
            </a:r>
            <a:r>
              <a:rPr lang="en-US" sz="1200" b="0" i="1" kern="1200" dirty="0">
                <a:solidFill>
                  <a:schemeClr val="tx1"/>
                </a:solidFill>
                <a:effectLst/>
                <a:latin typeface="Arial Narrow" panose="020B0606020202030204" pitchFamily="34" charset="0"/>
              </a:rPr>
              <a:t>get</a:t>
            </a:r>
            <a:r>
              <a:rPr lang="en-US" sz="1200" i="1" kern="1200" dirty="0">
                <a:solidFill>
                  <a:schemeClr val="tx1"/>
                </a:solidFill>
                <a:effectLst/>
                <a:latin typeface="Arial Narrow" panose="020B0606020202030204" pitchFamily="34" charset="0"/>
              </a:rPr>
              <a:t> the </a:t>
            </a:r>
            <a:r>
              <a:rPr lang="en-US" sz="1200" b="1" i="1" kern="1200" dirty="0">
                <a:solidFill>
                  <a:schemeClr val="tx1"/>
                </a:solidFill>
                <a:effectLst/>
                <a:latin typeface="Arial Narrow" panose="020B0606020202030204" pitchFamily="34" charset="0"/>
              </a:rPr>
              <a:t>District Membership Profile</a:t>
            </a:r>
            <a:r>
              <a:rPr lang="en-US" sz="1200" b="0" i="1" kern="1200" dirty="0">
                <a:solidFill>
                  <a:schemeClr val="tx1"/>
                </a:solidFill>
                <a:effectLst/>
                <a:latin typeface="Arial Narrow" panose="020B0606020202030204" pitchFamily="34" charset="0"/>
              </a:rPr>
              <a:t> for their district.</a:t>
            </a:r>
            <a:r>
              <a:rPr lang="en-US" i="1" dirty="0">
                <a:latin typeface="Arial Narrow" panose="020B0606020202030204" pitchFamily="34" charset="0"/>
              </a:rPr>
              <a:t> </a:t>
            </a:r>
            <a:endParaRPr lang="en-US" dirty="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br>
              <a:rPr lang="en-US" i="1" dirty="0">
                <a:latin typeface="Arial Narrow" panose="020B0606020202030204" pitchFamily="34" charset="0"/>
              </a:rPr>
            </a:br>
            <a:r>
              <a:rPr lang="en-US" sz="1200" i="1" kern="1200" dirty="0">
                <a:solidFill>
                  <a:schemeClr val="tx1"/>
                </a:solidFill>
                <a:effectLst/>
                <a:latin typeface="Arial Narrow" panose="020B0606020202030204" pitchFamily="34" charset="0"/>
              </a:rPr>
              <a:t>Replace the X’s on the slide and in the notes with data from Rotary Club Central, or delete them. Unhide the slide (in the Slide Show menu, choose Hide Slide) so it’s visible during the presentation. Compare global trends with what’s happening in your region.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Narrow" panose="020B0606020202030204" pitchFamily="34" charset="0"/>
            </a:endParaRPr>
          </a:p>
          <a:p>
            <a:pPr marL="0" marR="0">
              <a:lnSpc>
                <a:spcPct val="107000"/>
              </a:lnSpc>
              <a:spcBef>
                <a:spcPts val="0"/>
              </a:spcBef>
              <a:spcAft>
                <a:spcPts val="800"/>
              </a:spcAft>
            </a:pP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SPEAKER: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Here’s the profile for District </a:t>
            </a:r>
            <a:r>
              <a:rPr lang="en-US"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XXXX</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as of &lt;</a:t>
            </a:r>
            <a:r>
              <a:rPr lang="en-US"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XXXX</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&gt;.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br>
              <a:rPr lang="en-US" sz="1200" dirty="0">
                <a:effectLst/>
                <a:latin typeface="Arial Narrow" panose="020B0606020202030204" pitchFamily="34" charset="0"/>
                <a:ea typeface="Calibri" panose="020F0502020204030204" pitchFamily="34" charset="0"/>
                <a:cs typeface="Times New Roman" panose="02020603050405020304" pitchFamily="18" charset="0"/>
              </a:rPr>
            </a:b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have </a:t>
            </a:r>
            <a:r>
              <a:rPr lang="en-US" sz="12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clubs and </a:t>
            </a:r>
            <a:r>
              <a:rPr lang="en-US" sz="12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XXXX</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members. As for retention: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of those who joined </a:t>
            </a:r>
            <a:r>
              <a:rPr lang="en-US" sz="1200" u="sng" dirty="0">
                <a:effectLst/>
                <a:latin typeface="Arial Narrow" panose="020B0606020202030204" pitchFamily="34" charset="0"/>
                <a:ea typeface="Calibri" panose="020F0502020204030204" pitchFamily="34" charset="0"/>
                <a:cs typeface="Times New Roman" panose="02020603050405020304" pitchFamily="18" charset="0"/>
              </a:rPr>
              <a:t>before</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1 July of this year are still members.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of those who joined </a:t>
            </a:r>
            <a:r>
              <a:rPr lang="en-US" sz="1200" u="sng" dirty="0">
                <a:effectLst/>
                <a:latin typeface="Arial Narrow" panose="020B0606020202030204" pitchFamily="34" charset="0"/>
                <a:ea typeface="Calibri" panose="020F0502020204030204" pitchFamily="34" charset="0"/>
                <a:cs typeface="Times New Roman" panose="02020603050405020304" pitchFamily="18" charset="0"/>
              </a:rPr>
              <a:t>after</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1 July are still members.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&lt;Add your observations&gt;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Age and gender: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Our district’s members are </a:t>
            </a:r>
            <a:r>
              <a:rPr lang="en-US" sz="12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 men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and </a:t>
            </a:r>
            <a:r>
              <a:rPr lang="en-US" sz="12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 women</a:t>
            </a: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and this has changed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a:t>
            </a:r>
            <a:r>
              <a:rPr lang="en-US" sz="12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greatly/somewhat/a little</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over three years. </a:t>
            </a:r>
            <a:r>
              <a:rPr lang="en-US" sz="12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are under 40, and </a:t>
            </a:r>
            <a:r>
              <a:rPr lang="en-US" sz="12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have not reported their age to Rotary</a:t>
            </a: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&lt;Add your observations.&gt;</a:t>
            </a:r>
            <a:r>
              <a:rPr lang="en-US" dirty="0">
                <a:latin typeface="Arial Narrow" panose="020B0606020202030204" pitchFamily="34" charset="0"/>
              </a:rPr>
              <a:t> </a:t>
            </a:r>
          </a:p>
          <a:p>
            <a:r>
              <a:rPr lang="en-US" dirty="0">
                <a:latin typeface="Arial Narrow" panose="020B0606020202030204" pitchFamily="34" charset="0"/>
              </a:rPr>
              <a:t> </a:t>
            </a:r>
          </a:p>
        </p:txBody>
      </p:sp>
      <p:sp>
        <p:nvSpPr>
          <p:cNvPr id="4" name="Slide Number Placeholder 3"/>
          <p:cNvSpPr>
            <a:spLocks noGrp="1"/>
          </p:cNvSpPr>
          <p:nvPr>
            <p:ph type="sldNum" sz="quarter" idx="10"/>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3385863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Narrow" panose="020B0606020202030204" pitchFamily="34" charset="0"/>
              </a:rPr>
              <a:t>Another way we can grow Rotary is by embracing the call to action “Each One, Bring One.” Inspired by all the good he has been able to do through Rotary, RI President Shekhar Mehta is asking every Rotarian and </a:t>
            </a:r>
            <a:r>
              <a:rPr lang="en-US" sz="1200" kern="1200" dirty="0" err="1">
                <a:solidFill>
                  <a:schemeClr val="tx1"/>
                </a:solidFill>
                <a:effectLst/>
                <a:latin typeface="Arial Narrow" panose="020B0606020202030204" pitchFamily="34" charset="0"/>
              </a:rPr>
              <a:t>Rotaractor</a:t>
            </a:r>
            <a:r>
              <a:rPr lang="en-US" sz="1200" kern="1200" dirty="0">
                <a:solidFill>
                  <a:schemeClr val="tx1"/>
                </a:solidFill>
                <a:effectLst/>
                <a:latin typeface="Arial Narrow" panose="020B0606020202030204" pitchFamily="34" charset="0"/>
              </a:rPr>
              <a:t> to sponsor just one new member this Rotary year. Research shows that 87% of Rotarians and 41% of </a:t>
            </a:r>
            <a:r>
              <a:rPr lang="en-US" sz="1200" kern="1200" dirty="0" err="1">
                <a:solidFill>
                  <a:schemeClr val="tx1"/>
                </a:solidFill>
                <a:effectLst/>
                <a:latin typeface="Arial Narrow" panose="020B0606020202030204" pitchFamily="34" charset="0"/>
              </a:rPr>
              <a:t>Rotaractors</a:t>
            </a:r>
            <a:r>
              <a:rPr lang="en-US" sz="1200" kern="1200" dirty="0">
                <a:solidFill>
                  <a:schemeClr val="tx1"/>
                </a:solidFill>
                <a:effectLst/>
                <a:latin typeface="Arial Narrow" panose="020B0606020202030204" pitchFamily="34" charset="0"/>
              </a:rPr>
              <a:t> were introduced to their clubs through invitations from current members. This makes sense because we’re the undisputed pioneers of service leadership grounded in personal connections. So let’s look for every opportunity to connect with people who share our values and want to make a difference.</a:t>
            </a:r>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77031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68625" y="685800"/>
            <a:ext cx="3508375" cy="1973263"/>
          </a:xfrm>
        </p:spPr>
      </p:sp>
      <p:sp>
        <p:nvSpPr>
          <p:cNvPr id="3" name="Notes Placeholder 2"/>
          <p:cNvSpPr>
            <a:spLocks noGrp="1"/>
          </p:cNvSpPr>
          <p:nvPr>
            <p:ph type="body" idx="1"/>
          </p:nvPr>
        </p:nvSpPr>
        <p:spPr>
          <a:xfrm>
            <a:off x="685800" y="2941983"/>
            <a:ext cx="5486400" cy="5406887"/>
          </a:xfrm>
        </p:spPr>
        <p:txBody>
          <a:bodyPr/>
          <a:lstStyle/>
          <a:p>
            <a:r>
              <a:rPr lang="en-US" sz="1200" kern="1200" dirty="0">
                <a:solidFill>
                  <a:schemeClr val="tx1"/>
                </a:solidFill>
                <a:effectLst/>
                <a:latin typeface="Arial Narrow" panose="020B0606020202030204" pitchFamily="34" charset="0"/>
              </a:rPr>
              <a:t>We also know that continuing to meet our members’ expectations is both a challenge and an opportunity. We can’t add members to clubs while overlooking the importance of offering everyone an engaging experience.</a:t>
            </a:r>
          </a:p>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Rotarians and </a:t>
            </a:r>
            <a:r>
              <a:rPr lang="en-US" sz="1200" kern="1200" dirty="0" err="1">
                <a:solidFill>
                  <a:schemeClr val="tx1"/>
                </a:solidFill>
                <a:effectLst/>
                <a:latin typeface="Arial Narrow" panose="020B0606020202030204" pitchFamily="34" charset="0"/>
              </a:rPr>
              <a:t>Rotaractors</a:t>
            </a:r>
            <a:r>
              <a:rPr lang="en-US" sz="1200" kern="1200" dirty="0">
                <a:solidFill>
                  <a:schemeClr val="tx1"/>
                </a:solidFill>
                <a:effectLst/>
                <a:latin typeface="Arial Narrow" panose="020B0606020202030204" pitchFamily="34" charset="0"/>
              </a:rPr>
              <a:t> have slightly different priorities in their reasons for joining and staying, but generally, they are looking for three things: Local service, connecting with others, and professional and leadership development opportunities. </a:t>
            </a:r>
          </a:p>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And while these trends are important, we cannot assume they apply to everyone who becomes a member. We need to take the time to understand the unique reasons our members chose us over other service organizations – and we need to know what they expect from us. What do they want out of their Rotary involvement? And how do they aspire to change and influence our communities and our world, through their membership?</a:t>
            </a:r>
          </a:p>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When we start by asking what a member wants, and then try to meet their expectations, we show them that we care. That their unique skills matter to us. This is so important because we now know there is a compelling connection between member satisfaction and member retention. </a:t>
            </a:r>
          </a:p>
          <a:p>
            <a:pPr fontAlgn="base"/>
            <a:endParaRPr lang="en-US" sz="1200" kern="1200" dirty="0">
              <a:solidFill>
                <a:schemeClr val="tx1"/>
              </a:solidFill>
              <a:effectLst/>
              <a:latin typeface="Arial Narrow" panose="020B0606020202030204" pitchFamily="34" charset="0"/>
            </a:endParaRPr>
          </a:p>
          <a:p>
            <a:pPr fontAlgn="base"/>
            <a:endParaRPr lang="en-US" sz="1200" kern="1200" dirty="0">
              <a:solidFill>
                <a:schemeClr val="tx1"/>
              </a:solidFill>
              <a:effectLst/>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Helvetica"/>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Helvetica"/>
              <a:sym typeface="Arial"/>
            </a:endParaRPr>
          </a:p>
        </p:txBody>
      </p:sp>
    </p:spTree>
    <p:extLst>
      <p:ext uri="{BB962C8B-B14F-4D97-AF65-F5344CB8AC3E}">
        <p14:creationId xmlns:p14="http://schemas.microsoft.com/office/powerpoint/2010/main" val="85663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Arial Narrow" panose="020B0606020202030204" pitchFamily="34" charset="0"/>
              </a:rPr>
              <a:t>Over and over our surveys find that the comfort and care of our members, is the single greatest driver of member satisfaction and our most powerful tool to keeping our members engaged in our clubs.   As comfort increased, the probability of having a higher satisfaction with membership increased as well. </a:t>
            </a:r>
          </a:p>
          <a:p>
            <a:pPr fontAlgn="base"/>
            <a:endParaRPr lang="en-US" sz="1200" kern="1200" dirty="0">
              <a:solidFill>
                <a:schemeClr val="tx1"/>
              </a:solidFill>
              <a:effectLst/>
              <a:latin typeface="Arial Narrow" panose="020B0606020202030204" pitchFamily="34" charset="0"/>
            </a:endParaRPr>
          </a:p>
          <a:p>
            <a:pPr fontAlgn="base"/>
            <a:r>
              <a:rPr lang="en-US" sz="1200" kern="1200" dirty="0">
                <a:solidFill>
                  <a:schemeClr val="tx1"/>
                </a:solidFill>
                <a:effectLst/>
                <a:latin typeface="Arial Narrow" panose="020B0606020202030204" pitchFamily="34" charset="0"/>
              </a:rPr>
              <a:t>In fact, a member who is not at all comfortable with other members is two to four times more likely to terminate their membership than a member who is extremely comfortable.</a:t>
            </a:r>
          </a:p>
          <a:p>
            <a:pPr fontAlgn="base"/>
            <a:endParaRPr lang="en-US" sz="1200" kern="1200" dirty="0">
              <a:solidFill>
                <a:schemeClr val="tx1"/>
              </a:solidFill>
              <a:effectLst/>
              <a:latin typeface="Arial Narrow" panose="020B0606020202030204" pitchFamily="34" charset="0"/>
            </a:endParaRPr>
          </a:p>
          <a:p>
            <a:pPr fontAlgn="base"/>
            <a:r>
              <a:rPr lang="en-US" sz="1200" kern="1200" dirty="0">
                <a:solidFill>
                  <a:schemeClr val="tx1"/>
                </a:solidFill>
                <a:effectLst/>
                <a:latin typeface="Arial Narrow" panose="020B0606020202030204" pitchFamily="34" charset="0"/>
              </a:rPr>
              <a:t>This applies not just to current club members, but to anyone and everyone who engages with Rotary. No matter who they are, where they are in the world, or how long they have been connected with us — all members, prospective members, and other participants, deserve and expect to feel valued, respected, and welcomed.</a:t>
            </a:r>
          </a:p>
        </p:txBody>
      </p:sp>
      <p:sp>
        <p:nvSpPr>
          <p:cNvPr id="4" name="Slide Number Placeholder 3"/>
          <p:cNvSpPr>
            <a:spLocks noGrp="1"/>
          </p:cNvSpPr>
          <p:nvPr>
            <p:ph type="sldNum" sz="quarter" idx="10"/>
          </p:nvPr>
        </p:nvSpPr>
        <p:spPr/>
        <p:txBody>
          <a:bodyPr/>
          <a:lstStyle/>
          <a:p>
            <a:fld id="{DB827055-821E-4F6B-AAA9-2685E1493D9C}" type="slidenum">
              <a:rPr lang="en-US" smtClean="0"/>
              <a:t>9</a:t>
            </a:fld>
            <a:endParaRPr lang="en-US" dirty="0"/>
          </a:p>
        </p:txBody>
      </p:sp>
    </p:spTree>
    <p:extLst>
      <p:ext uri="{BB962C8B-B14F-4D97-AF65-F5344CB8AC3E}">
        <p14:creationId xmlns:p14="http://schemas.microsoft.com/office/powerpoint/2010/main" val="2613834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2.emf"/><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1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tags" Target="../tags/tag12.xml"/><Relationship Id="rId5" Type="http://schemas.openxmlformats.org/officeDocument/2006/relationships/image" Target="../media/image15.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ags" Target="../tags/tag13.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4.xml"/><Relationship Id="rId7" Type="http://schemas.openxmlformats.org/officeDocument/2006/relationships/image" Target="../media/image20.png"/><Relationship Id="rId2" Type="http://schemas.openxmlformats.org/officeDocument/2006/relationships/slideLayout" Target="../slideLayouts/slideLayout1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ags" Target="../tags/tag15.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4.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ags" Target="../tags/tag8.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2.png"/><Relationship Id="rId2" Type="http://schemas.openxmlformats.org/officeDocument/2006/relationships/slideLayout" Target="../slideLayouts/slideLayout15.xml"/><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indoor&#10;&#10;Description automatically generated">
            <a:extLst>
              <a:ext uri="{FF2B5EF4-FFF2-40B4-BE49-F238E27FC236}">
                <a16:creationId xmlns:a16="http://schemas.microsoft.com/office/drawing/2014/main" id="{F9C717F0-8F1F-4B9B-8718-6BC908198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98" y="-558150"/>
            <a:ext cx="12096104" cy="8072134"/>
          </a:xfrm>
          <a:prstGeom prst="rect">
            <a:avLst/>
          </a:prstGeom>
        </p:spPr>
      </p:pic>
      <p:sp>
        <p:nvSpPr>
          <p:cNvPr id="6" name="Slide Number Placeholder 5">
            <a:extLst>
              <a:ext uri="{FF2B5EF4-FFF2-40B4-BE49-F238E27FC236}">
                <a16:creationId xmlns:a16="http://schemas.microsoft.com/office/drawing/2014/main" id="{6BA18819-234B-4658-8E2A-344560093701}"/>
              </a:ext>
            </a:extLst>
          </p:cNvPr>
          <p:cNvSpPr>
            <a:spLocks noGrp="1"/>
          </p:cNvSpPr>
          <p:nvPr>
            <p:ph type="sldNum" sz="quarter" idx="12"/>
          </p:nvPr>
        </p:nvSpPr>
        <p:spPr/>
        <p:txBody>
          <a:bodyPr/>
          <a:lstStyle/>
          <a:p>
            <a:fld id="{97A94E25-127B-4C48-AF96-44BA7B823777}" type="slidenum">
              <a:rPr lang="en-US" smtClean="0"/>
              <a:pPr/>
              <a:t>1</a:t>
            </a:fld>
            <a:endParaRPr lang="en-US" dirty="0"/>
          </a:p>
        </p:txBody>
      </p:sp>
      <p:sp>
        <p:nvSpPr>
          <p:cNvPr id="3" name="Rectangle 2"/>
          <p:cNvSpPr/>
          <p:nvPr/>
        </p:nvSpPr>
        <p:spPr>
          <a:xfrm>
            <a:off x="-83128" y="3352800"/>
            <a:ext cx="12358255" cy="35052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5">
            <a:alphaModFix/>
          </a:blip>
          <a:stretch>
            <a:fillRect/>
          </a:stretch>
        </p:blipFill>
        <p:spPr>
          <a:xfrm>
            <a:off x="9093069" y="3873075"/>
            <a:ext cx="2454908" cy="2464650"/>
          </a:xfrm>
          <a:prstGeom prst="rect">
            <a:avLst/>
          </a:prstGeom>
          <a:effectLst>
            <a:outerShdw blurRad="342900" dist="50800" dir="5400000" algn="ctr" rotWithShape="0">
              <a:srgbClr val="000000">
                <a:alpha val="46000"/>
              </a:srgbClr>
            </a:outerShdw>
          </a:effectLst>
        </p:spPr>
      </p:pic>
      <p:sp>
        <p:nvSpPr>
          <p:cNvPr id="4" name="Rectangle 3"/>
          <p:cNvSpPr/>
          <p:nvPr/>
        </p:nvSpPr>
        <p:spPr>
          <a:xfrm>
            <a:off x="563908" y="3054044"/>
            <a:ext cx="7356765" cy="1901388"/>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31" name="Subtitle 30">
            <a:extLst>
              <a:ext uri="{FF2B5EF4-FFF2-40B4-BE49-F238E27FC236}">
                <a16:creationId xmlns:a16="http://schemas.microsoft.com/office/drawing/2014/main" id="{A14DE709-48F1-4F04-9976-F59A07019D8C}"/>
              </a:ext>
            </a:extLst>
          </p:cNvPr>
          <p:cNvSpPr>
            <a:spLocks noGrp="1"/>
          </p:cNvSpPr>
          <p:nvPr>
            <p:ph type="subTitle" idx="1"/>
          </p:nvPr>
        </p:nvSpPr>
        <p:spPr>
          <a:xfrm>
            <a:off x="584199" y="5242873"/>
            <a:ext cx="11065934" cy="1094852"/>
          </a:xfrm>
        </p:spPr>
        <p:txBody>
          <a:bodyPr>
            <a:normAutofit/>
          </a:bodyPr>
          <a:lstStyle/>
          <a:p>
            <a:r>
              <a:rPr lang="en-US" dirty="0"/>
              <a:t>As of 1 January 2022</a:t>
            </a:r>
          </a:p>
          <a:p>
            <a:r>
              <a:rPr lang="en-US" dirty="0"/>
              <a:t>ROTARY INTERNATIONAL</a:t>
            </a:r>
          </a:p>
        </p:txBody>
      </p:sp>
      <p:sp>
        <p:nvSpPr>
          <p:cNvPr id="10" name="TextBox 9"/>
          <p:cNvSpPr txBox="1"/>
          <p:nvPr/>
        </p:nvSpPr>
        <p:spPr>
          <a:xfrm>
            <a:off x="836135" y="3233408"/>
            <a:ext cx="6812309" cy="1569660"/>
          </a:xfrm>
          <a:prstGeom prst="rect">
            <a:avLst/>
          </a:prstGeom>
          <a:noFill/>
        </p:spPr>
        <p:txBody>
          <a:bodyPr wrap="square" rtlCol="0">
            <a:spAutoFit/>
          </a:bodyPr>
          <a:lstStyle/>
          <a:p>
            <a:r>
              <a:rPr lang="en-US" sz="4800" b="1" dirty="0">
                <a:solidFill>
                  <a:schemeClr val="bg1"/>
                </a:solidFill>
              </a:rPr>
              <a:t>THE STATE OF MEMBERSHIP</a:t>
            </a:r>
          </a:p>
        </p:txBody>
      </p:sp>
    </p:spTree>
    <p:custDataLst>
      <p:tags r:id="rId1"/>
    </p:custDataLst>
    <p:extLst>
      <p:ext uri="{BB962C8B-B14F-4D97-AF65-F5344CB8AC3E}">
        <p14:creationId xmlns:p14="http://schemas.microsoft.com/office/powerpoint/2010/main" val="289931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7A94E25-127B-4C48-AF96-44BA7B823777}" type="slidenum">
              <a:rPr lang="en-US" smtClean="0"/>
              <a:pPr/>
              <a:t>10</a:t>
            </a:fld>
            <a:endParaRPr lang="en-US" dirty="0"/>
          </a:p>
        </p:txBody>
      </p:sp>
      <p:sp>
        <p:nvSpPr>
          <p:cNvPr id="5" name="Text Placeholder 4"/>
          <p:cNvSpPr>
            <a:spLocks noGrp="1"/>
          </p:cNvSpPr>
          <p:nvPr>
            <p:ph type="body" sz="quarter" idx="4294967295"/>
          </p:nvPr>
        </p:nvSpPr>
        <p:spPr>
          <a:xfrm>
            <a:off x="573741" y="1905163"/>
            <a:ext cx="3234375" cy="2973079"/>
          </a:xfrm>
        </p:spPr>
        <p:txBody>
          <a:bodyPr>
            <a:normAutofit/>
          </a:bodyPr>
          <a:lstStyle/>
          <a:p>
            <a:pPr marL="0" indent="0" algn="ctr">
              <a:buNone/>
            </a:pPr>
            <a:r>
              <a:rPr lang="en-US" sz="3600" b="1" dirty="0">
                <a:solidFill>
                  <a:srgbClr val="58585A"/>
                </a:solidFill>
              </a:rPr>
              <a:t>DIVERSITY</a:t>
            </a:r>
            <a:endParaRPr lang="en-US" b="1" dirty="0">
              <a:solidFill>
                <a:srgbClr val="58585A"/>
              </a:solidFill>
            </a:endParaRPr>
          </a:p>
          <a:p>
            <a:pPr marL="0" indent="0">
              <a:lnSpc>
                <a:spcPct val="100000"/>
              </a:lnSpc>
              <a:buNone/>
            </a:pPr>
            <a:r>
              <a:rPr lang="en-US" sz="3000" dirty="0">
                <a:solidFill>
                  <a:srgbClr val="58585A"/>
                </a:solidFill>
                <a:latin typeface="Arial Narrow" panose="020B0606020202030204" pitchFamily="34" charset="0"/>
              </a:rPr>
              <a:t>Welcoming people of </a:t>
            </a:r>
            <a:r>
              <a:rPr lang="en-US" sz="3000" b="1" dirty="0">
                <a:solidFill>
                  <a:srgbClr val="01B4E7"/>
                </a:solidFill>
                <a:latin typeface="Arial Narrow" panose="020B0606020202030204" pitchFamily="34" charset="0"/>
              </a:rPr>
              <a:t>all backgrounds</a:t>
            </a:r>
            <a:r>
              <a:rPr lang="en-US" sz="3000" dirty="0">
                <a:solidFill>
                  <a:srgbClr val="58585A"/>
                </a:solidFill>
                <a:latin typeface="Arial Narrow" panose="020B0606020202030204" pitchFamily="34" charset="0"/>
              </a:rPr>
              <a:t>,</a:t>
            </a:r>
            <a:r>
              <a:rPr lang="en-US" sz="3000" b="1" dirty="0">
                <a:solidFill>
                  <a:srgbClr val="58585A"/>
                </a:solidFill>
                <a:latin typeface="Arial Narrow" panose="020B0606020202030204" pitchFamily="34" charset="0"/>
              </a:rPr>
              <a:t> </a:t>
            </a:r>
            <a:r>
              <a:rPr lang="en-US" sz="3000" dirty="0">
                <a:solidFill>
                  <a:srgbClr val="58585A"/>
                </a:solidFill>
                <a:latin typeface="Arial Narrow" panose="020B0606020202030204" pitchFamily="34" charset="0"/>
              </a:rPr>
              <a:t>cultures, experiences, and </a:t>
            </a:r>
            <a:r>
              <a:rPr lang="en-US" sz="3000" b="1" dirty="0">
                <a:solidFill>
                  <a:srgbClr val="01B4E7"/>
                </a:solidFill>
                <a:latin typeface="Arial Narrow" panose="020B0606020202030204" pitchFamily="34" charset="0"/>
              </a:rPr>
              <a:t>identities</a:t>
            </a:r>
            <a:endParaRPr lang="en-US" b="1" dirty="0">
              <a:solidFill>
                <a:srgbClr val="01B4E7"/>
              </a:solidFill>
            </a:endParaRPr>
          </a:p>
        </p:txBody>
      </p:sp>
      <p:sp>
        <p:nvSpPr>
          <p:cNvPr id="9" name="Text Placeholder 4"/>
          <p:cNvSpPr txBox="1">
            <a:spLocks/>
          </p:cNvSpPr>
          <p:nvPr/>
        </p:nvSpPr>
        <p:spPr>
          <a:xfrm>
            <a:off x="4346092" y="1969864"/>
            <a:ext cx="3865574" cy="324019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900" b="1" dirty="0">
                <a:solidFill>
                  <a:srgbClr val="58585A"/>
                </a:solidFill>
              </a:rPr>
              <a:t>EQUITY</a:t>
            </a:r>
            <a:endParaRPr lang="en-US" b="1" dirty="0">
              <a:solidFill>
                <a:srgbClr val="58585A"/>
              </a:solidFill>
            </a:endParaRPr>
          </a:p>
          <a:p>
            <a:pPr marL="0" indent="0">
              <a:lnSpc>
                <a:spcPct val="120000"/>
              </a:lnSpc>
              <a:buNone/>
            </a:pPr>
            <a:r>
              <a:rPr lang="en-US" sz="3000" dirty="0">
                <a:solidFill>
                  <a:srgbClr val="58585A"/>
                </a:solidFill>
                <a:latin typeface="Arial Narrow" panose="020B0606020202030204" pitchFamily="34" charset="0"/>
              </a:rPr>
              <a:t>Ensuring that each person has </a:t>
            </a:r>
            <a:r>
              <a:rPr lang="en-US" sz="3000" b="1" dirty="0">
                <a:solidFill>
                  <a:srgbClr val="01B4E7"/>
                </a:solidFill>
                <a:latin typeface="Arial Narrow" panose="020B0606020202030204" pitchFamily="34" charset="0"/>
              </a:rPr>
              <a:t>access </a:t>
            </a:r>
            <a:r>
              <a:rPr lang="en-US" sz="3000" dirty="0">
                <a:solidFill>
                  <a:srgbClr val="58585A"/>
                </a:solidFill>
                <a:latin typeface="Arial Narrow" panose="020B0606020202030204" pitchFamily="34" charset="0"/>
              </a:rPr>
              <a:t>to the resources, opportunities, networks, and support they need </a:t>
            </a:r>
            <a:r>
              <a:rPr lang="en-US" sz="3000" b="1" dirty="0">
                <a:solidFill>
                  <a:srgbClr val="01B4E7"/>
                </a:solidFill>
                <a:latin typeface="Arial Narrow" panose="020B0606020202030204" pitchFamily="34" charset="0"/>
              </a:rPr>
              <a:t>to thrive</a:t>
            </a:r>
            <a:r>
              <a:rPr lang="en-US" sz="3000" b="1" dirty="0">
                <a:solidFill>
                  <a:srgbClr val="58585A"/>
                </a:solidFill>
              </a:rPr>
              <a:t>	</a:t>
            </a:r>
          </a:p>
        </p:txBody>
      </p:sp>
      <p:sp>
        <p:nvSpPr>
          <p:cNvPr id="10" name="Text Placeholder 4"/>
          <p:cNvSpPr txBox="1">
            <a:spLocks/>
          </p:cNvSpPr>
          <p:nvPr/>
        </p:nvSpPr>
        <p:spPr>
          <a:xfrm>
            <a:off x="8417903" y="1911980"/>
            <a:ext cx="3443897" cy="33713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rgbClr val="58585A"/>
                </a:solidFill>
              </a:rPr>
              <a:t>INCLUSION</a:t>
            </a:r>
            <a:endParaRPr lang="en-US" b="1" dirty="0">
              <a:solidFill>
                <a:srgbClr val="58585A"/>
              </a:solidFill>
            </a:endParaRPr>
          </a:p>
          <a:p>
            <a:pPr marL="0" indent="0">
              <a:lnSpc>
                <a:spcPct val="100000"/>
              </a:lnSpc>
              <a:buNone/>
            </a:pPr>
            <a:r>
              <a:rPr lang="en-US" sz="3000" dirty="0">
                <a:solidFill>
                  <a:srgbClr val="58585A"/>
                </a:solidFill>
                <a:latin typeface="Arial Narrow" panose="020B0606020202030204" pitchFamily="34" charset="0"/>
              </a:rPr>
              <a:t>Creating a culture where each person knows they </a:t>
            </a:r>
            <a:r>
              <a:rPr lang="en-US" sz="3000" b="1" dirty="0">
                <a:solidFill>
                  <a:srgbClr val="01B4E7"/>
                </a:solidFill>
                <a:latin typeface="Arial Narrow" panose="020B0606020202030204" pitchFamily="34" charset="0"/>
              </a:rPr>
              <a:t>are valued and belong </a:t>
            </a:r>
          </a:p>
        </p:txBody>
      </p:sp>
      <p:sp>
        <p:nvSpPr>
          <p:cNvPr id="13" name="Title 7"/>
          <p:cNvSpPr txBox="1">
            <a:spLocks/>
          </p:cNvSpPr>
          <p:nvPr/>
        </p:nvSpPr>
        <p:spPr>
          <a:xfrm>
            <a:off x="-1" y="0"/>
            <a:ext cx="12192001" cy="1637275"/>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sp>
        <p:nvSpPr>
          <p:cNvPr id="2" name="TextBox 1"/>
          <p:cNvSpPr txBox="1"/>
          <p:nvPr/>
        </p:nvSpPr>
        <p:spPr>
          <a:xfrm>
            <a:off x="717176" y="399092"/>
            <a:ext cx="6920753" cy="769441"/>
          </a:xfrm>
          <a:prstGeom prst="rect">
            <a:avLst/>
          </a:prstGeom>
          <a:noFill/>
        </p:spPr>
        <p:txBody>
          <a:bodyPr wrap="square" rtlCol="0">
            <a:spAutoFit/>
          </a:bodyPr>
          <a:lstStyle/>
          <a:p>
            <a:r>
              <a:rPr lang="en-US" sz="4400" b="1" dirty="0">
                <a:solidFill>
                  <a:schemeClr val="bg1"/>
                </a:solidFill>
              </a:rPr>
              <a:t>VISIT ROTARY.ORG/DEI</a:t>
            </a:r>
          </a:p>
        </p:txBody>
      </p:sp>
      <p:cxnSp>
        <p:nvCxnSpPr>
          <p:cNvPr id="4" name="Straight Connector 3"/>
          <p:cNvCxnSpPr/>
          <p:nvPr/>
        </p:nvCxnSpPr>
        <p:spPr>
          <a:xfrm flipH="1">
            <a:off x="4014352" y="1905163"/>
            <a:ext cx="1" cy="3331783"/>
          </a:xfrm>
          <a:prstGeom prst="line">
            <a:avLst/>
          </a:prstGeom>
          <a:ln w="47625">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272578" y="1878273"/>
            <a:ext cx="1" cy="3331783"/>
          </a:xfrm>
          <a:prstGeom prst="line">
            <a:avLst/>
          </a:prstGeom>
          <a:ln w="47625">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90281" y="5651346"/>
            <a:ext cx="10811436" cy="954107"/>
          </a:xfrm>
          <a:prstGeom prst="rect">
            <a:avLst/>
          </a:prstGeom>
        </p:spPr>
        <p:txBody>
          <a:bodyPr wrap="square">
            <a:spAutoFit/>
          </a:bodyPr>
          <a:lstStyle/>
          <a:p>
            <a:pPr algn="ctr"/>
            <a:r>
              <a:rPr lang="en-US" sz="2800" i="1" dirty="0">
                <a:solidFill>
                  <a:srgbClr val="6F6F6F"/>
                </a:solidFill>
                <a:latin typeface="Arial Narrow" panose="020B0606020202030204" pitchFamily="34" charset="0"/>
              </a:rPr>
              <a:t>We are committed to being honest and transparent about our DEI journey </a:t>
            </a:r>
            <a:br>
              <a:rPr lang="en-US" sz="2800" i="1" dirty="0">
                <a:solidFill>
                  <a:srgbClr val="6F6F6F"/>
                </a:solidFill>
                <a:latin typeface="Arial Narrow" panose="020B0606020202030204" pitchFamily="34" charset="0"/>
              </a:rPr>
            </a:br>
            <a:r>
              <a:rPr lang="en-US" sz="2800" i="1" dirty="0">
                <a:solidFill>
                  <a:srgbClr val="6F6F6F"/>
                </a:solidFill>
                <a:latin typeface="Arial Narrow" panose="020B0606020202030204" pitchFamily="34" charset="0"/>
              </a:rPr>
              <a:t>and to continuing to learn and improve.</a:t>
            </a:r>
            <a:endParaRPr lang="en-US" sz="2800" i="1" dirty="0">
              <a:latin typeface="Arial Narrow" panose="020B0606020202030204" pitchFamily="34" charset="0"/>
            </a:endParaRPr>
          </a:p>
        </p:txBody>
      </p:sp>
    </p:spTree>
    <p:custDataLst>
      <p:tags r:id="rId1"/>
    </p:custDataLst>
    <p:extLst>
      <p:ext uri="{BB962C8B-B14F-4D97-AF65-F5344CB8AC3E}">
        <p14:creationId xmlns:p14="http://schemas.microsoft.com/office/powerpoint/2010/main" val="354475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11</a:t>
            </a:fld>
            <a:endParaRPr lang="en-US" dirty="0"/>
          </a:p>
        </p:txBody>
      </p:sp>
      <p:sp>
        <p:nvSpPr>
          <p:cNvPr id="9" name="Title 7"/>
          <p:cNvSpPr txBox="1">
            <a:spLocks/>
          </p:cNvSpPr>
          <p:nvPr/>
        </p:nvSpPr>
        <p:spPr>
          <a:xfrm>
            <a:off x="0" y="-286940"/>
            <a:ext cx="8811491" cy="7144939"/>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619361" y="3142061"/>
            <a:ext cx="5879822" cy="2748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3000" dirty="0">
                <a:latin typeface="Arial Narrow" panose="020B0606020202030204" pitchFamily="34" charset="0"/>
              </a:rPr>
              <a:t>Members who have a positive Rotary experience are more likely to stay. </a:t>
            </a:r>
            <a:br>
              <a:rPr lang="en-US" sz="3000" dirty="0">
                <a:latin typeface="Arial Narrow" panose="020B0606020202030204" pitchFamily="34" charset="0"/>
              </a:rPr>
            </a:br>
            <a:r>
              <a:rPr lang="en-US" sz="3000" dirty="0">
                <a:latin typeface="Arial Narrow" panose="020B0606020202030204" pitchFamily="34" charset="0"/>
              </a:rPr>
              <a:t>In turn, they create a positive Rotary experience for others, because their enthusiasm is contagious. </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19361" y="5910975"/>
            <a:ext cx="5071636" cy="2861763"/>
          </a:xfrm>
        </p:spPr>
        <p:txBody>
          <a:bodyPr>
            <a:noAutofit/>
          </a:bodyPr>
          <a:lstStyle/>
          <a:p>
            <a:pPr>
              <a:lnSpc>
                <a:spcPct val="100000"/>
              </a:lnSpc>
            </a:pPr>
            <a:r>
              <a:rPr lang="en" sz="2800" b="1" dirty="0">
                <a:solidFill>
                  <a:srgbClr val="01B4E7"/>
                </a:solidFill>
              </a:rPr>
              <a:t>ROTARY.ORG/MEMBERSHIP</a:t>
            </a:r>
            <a:br>
              <a:rPr lang="en" sz="3200" b="1" dirty="0">
                <a:solidFill>
                  <a:srgbClr val="01B4E7"/>
                </a:solidFill>
              </a:rPr>
            </a:br>
            <a:endParaRPr lang="en" sz="3200" dirty="0">
              <a:solidFill>
                <a:srgbClr val="01B4E7"/>
              </a:solidFill>
            </a:endParaRP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19362" y="1185272"/>
            <a:ext cx="5271271" cy="1135062"/>
          </a:xfrm>
        </p:spPr>
        <p:txBody>
          <a:bodyPr/>
          <a:lstStyle/>
          <a:p>
            <a:pPr lvl="0"/>
            <a:r>
              <a:rPr lang="en-US" dirty="0"/>
              <a:t>Prioritize </a:t>
            </a:r>
            <a:br>
              <a:rPr lang="en-US" dirty="0"/>
            </a:br>
            <a:r>
              <a:rPr lang="en-US" dirty="0"/>
              <a:t>THE MEMBER EXPERIENCE</a:t>
            </a:r>
          </a:p>
        </p:txBody>
      </p:sp>
      <p:pic>
        <p:nvPicPr>
          <p:cNvPr id="12" name="Picture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25791" y="-98854"/>
            <a:ext cx="5179771" cy="7769656"/>
          </a:xfrm>
          <a:prstGeom prst="rect">
            <a:avLst/>
          </a:prstGeom>
        </p:spPr>
      </p:pic>
    </p:spTree>
    <p:custDataLst>
      <p:tags r:id="rId1"/>
    </p:custDataLst>
    <p:extLst>
      <p:ext uri="{BB962C8B-B14F-4D97-AF65-F5344CB8AC3E}">
        <p14:creationId xmlns:p14="http://schemas.microsoft.com/office/powerpoint/2010/main" val="103122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3410621" y="-87672"/>
            <a:ext cx="9277655" cy="6945672"/>
          </a:xfrm>
          <a:prstGeom prst="rect">
            <a:avLst/>
          </a:prstGeom>
        </p:spPr>
      </p:pic>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12</a:t>
            </a:fld>
            <a:endParaRPr lang="en-US"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5875869" y="3012377"/>
            <a:ext cx="5879822" cy="2748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000" dirty="0">
                <a:latin typeface="Arial Narrow" panose="020B0606020202030204" pitchFamily="34" charset="0"/>
              </a:rPr>
              <a:t>Now more than ever, we can connect with each other differently. We can offer more opportunities for people to attend our meetings, support their communities, and grow personally and professionally. </a:t>
            </a:r>
          </a:p>
          <a:p>
            <a:pPr fontAlgn="base"/>
            <a:r>
              <a:rPr lang="en-US" sz="3000" dirty="0">
                <a:latin typeface="Arial Narrow" panose="020B0606020202030204" pitchFamily="34" charset="0"/>
              </a:rPr>
              <a:t> </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5875869" y="5969427"/>
            <a:ext cx="5071636" cy="2861763"/>
          </a:xfrm>
        </p:spPr>
        <p:txBody>
          <a:bodyPr>
            <a:noAutofit/>
          </a:bodyPr>
          <a:lstStyle/>
          <a:p>
            <a:pPr>
              <a:lnSpc>
                <a:spcPct val="100000"/>
              </a:lnSpc>
            </a:pPr>
            <a:r>
              <a:rPr lang="en" sz="2800" b="1" dirty="0">
                <a:solidFill>
                  <a:srgbClr val="01B4E7"/>
                </a:solidFill>
              </a:rPr>
              <a:t>ROTARY.ORG/FLEXIBILITY</a:t>
            </a:r>
            <a:br>
              <a:rPr lang="en" sz="3200" b="1" dirty="0">
                <a:solidFill>
                  <a:srgbClr val="01B4E7"/>
                </a:solidFill>
              </a:rPr>
            </a:br>
            <a:endParaRPr lang="en" sz="3200" dirty="0">
              <a:solidFill>
                <a:srgbClr val="01B4E7"/>
              </a:solidFill>
            </a:endParaRP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5875869" y="1364103"/>
            <a:ext cx="6257717" cy="1135062"/>
          </a:xfrm>
        </p:spPr>
        <p:txBody>
          <a:bodyPr/>
          <a:lstStyle/>
          <a:p>
            <a:pPr lvl="0"/>
            <a:r>
              <a:rPr lang="en-US" dirty="0"/>
              <a:t>Enhance participant engagement</a:t>
            </a:r>
          </a:p>
        </p:txBody>
      </p:sp>
      <p:pic>
        <p:nvPicPr>
          <p:cNvPr id="2" name="Picture 1"/>
          <p:cNvPicPr>
            <a:picLocks noChangeAspect="1"/>
          </p:cNvPicPr>
          <p:nvPr/>
        </p:nvPicPr>
        <p:blipFill rotWithShape="1">
          <a:blip r:embed="rId5" cstate="hqprint">
            <a:extLst>
              <a:ext uri="{28A0092B-C50C-407E-A947-70E740481C1C}">
                <a14:useLocalDpi xmlns:a14="http://schemas.microsoft.com/office/drawing/2010/main" val="0"/>
              </a:ext>
            </a:extLst>
          </a:blip>
          <a:srcRect l="45933"/>
          <a:stretch/>
        </p:blipFill>
        <p:spPr>
          <a:xfrm>
            <a:off x="-558800" y="-87672"/>
            <a:ext cx="5671417" cy="6993075"/>
          </a:xfrm>
          <a:prstGeom prst="rect">
            <a:avLst/>
          </a:prstGeom>
        </p:spPr>
      </p:pic>
    </p:spTree>
    <p:custDataLst>
      <p:tags r:id="rId1"/>
    </p:custDataLst>
    <p:extLst>
      <p:ext uri="{BB962C8B-B14F-4D97-AF65-F5344CB8AC3E}">
        <p14:creationId xmlns:p14="http://schemas.microsoft.com/office/powerpoint/2010/main" val="358446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p:cNvSpPr txBox="1">
            <a:spLocks/>
          </p:cNvSpPr>
          <p:nvPr/>
        </p:nvSpPr>
        <p:spPr>
          <a:xfrm rot="5400000">
            <a:off x="4655126" y="3733799"/>
            <a:ext cx="12192000" cy="3879274"/>
          </a:xfrm>
          <a:prstGeom prst="rect">
            <a:avLst/>
          </a:prstGeom>
          <a:solidFill>
            <a:schemeClr val="bg1"/>
          </a:solidFill>
          <a:ln w="12700" cap="flat" cmpd="sng" algn="ctr">
            <a:noFill/>
            <a:prstDash val="solid"/>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endParaRPr lang="en-US" dirty="0">
              <a:solidFill>
                <a:srgbClr val="58585A"/>
              </a:solidFill>
            </a:endParaRP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13</a:t>
            </a:fld>
            <a:endParaRPr lang="en-US" dirty="0"/>
          </a:p>
        </p:txBody>
      </p:sp>
      <p:sp>
        <p:nvSpPr>
          <p:cNvPr id="9" name="Title 7"/>
          <p:cNvSpPr txBox="1">
            <a:spLocks/>
          </p:cNvSpPr>
          <p:nvPr/>
        </p:nvSpPr>
        <p:spPr>
          <a:xfrm>
            <a:off x="-2" y="0"/>
            <a:ext cx="8811491" cy="6858000"/>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676465" y="2162039"/>
            <a:ext cx="6441027" cy="2748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000" dirty="0">
                <a:latin typeface="Arial Narrow" panose="020B0606020202030204" pitchFamily="34" charset="0"/>
              </a:rPr>
              <a:t>There are all kinds of leaders in our communities, and we want them to be connected to Rotary.</a:t>
            </a:r>
          </a:p>
          <a:p>
            <a:r>
              <a:rPr lang="en-US" sz="3000" dirty="0">
                <a:latin typeface="Arial Narrow" panose="020B0606020202030204" pitchFamily="34" charset="0"/>
              </a:rPr>
              <a:t>Let’s expand our ideas about who can be a leader. Let’s recognize potential people of action. And then talk to them about how we can all benefit from their participation.</a:t>
            </a:r>
          </a:p>
          <a:p>
            <a:pPr fontAlgn="base"/>
            <a:r>
              <a:rPr lang="en-US" sz="3000" dirty="0">
                <a:latin typeface="Arial Narrow" panose="020B0606020202030204" pitchFamily="34" charset="0"/>
              </a:rPr>
              <a:t> </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702300" y="5904281"/>
            <a:ext cx="6716441" cy="2861763"/>
          </a:xfrm>
        </p:spPr>
        <p:txBody>
          <a:bodyPr>
            <a:noAutofit/>
          </a:bodyPr>
          <a:lstStyle/>
          <a:p>
            <a:pPr>
              <a:lnSpc>
                <a:spcPct val="100000"/>
              </a:lnSpc>
            </a:pPr>
            <a:r>
              <a:rPr lang="en" sz="2800" b="1" dirty="0">
                <a:solidFill>
                  <a:srgbClr val="01B4E7"/>
                </a:solidFill>
              </a:rPr>
              <a:t>ROTARY.ORG/STRATEGICPLAN</a:t>
            </a:r>
            <a:br>
              <a:rPr lang="en" sz="3200" b="1" dirty="0"/>
            </a:br>
            <a:endParaRPr lang="en" sz="3200" dirty="0"/>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702300" y="298132"/>
            <a:ext cx="6253292" cy="1135062"/>
          </a:xfrm>
        </p:spPr>
        <p:txBody>
          <a:bodyPr/>
          <a:lstStyle/>
          <a:p>
            <a:r>
              <a:rPr lang="en-US" dirty="0"/>
              <a:t>Expand our reach</a:t>
            </a:r>
          </a:p>
        </p:txBody>
      </p:sp>
      <p:pic>
        <p:nvPicPr>
          <p:cNvPr id="4" name="Picture 3"/>
          <p:cNvPicPr>
            <a:picLocks noChangeAspect="1"/>
          </p:cNvPicPr>
          <p:nvPr/>
        </p:nvPicPr>
        <p:blipFill rotWithShape="1">
          <a:blip r:embed="rId4" cstate="hqprint">
            <a:extLst>
              <a:ext uri="{28A0092B-C50C-407E-A947-70E740481C1C}">
                <a14:useLocalDpi xmlns:a14="http://schemas.microsoft.com/office/drawing/2010/main" val="0"/>
              </a:ext>
            </a:extLst>
          </a:blip>
          <a:srcRect l="28238" r="16733"/>
          <a:stretch/>
        </p:blipFill>
        <p:spPr>
          <a:xfrm>
            <a:off x="7604728" y="-183933"/>
            <a:ext cx="5955632" cy="7225865"/>
          </a:xfrm>
          <a:prstGeom prst="rect">
            <a:avLst/>
          </a:prstGeom>
        </p:spPr>
      </p:pic>
    </p:spTree>
    <p:custDataLst>
      <p:tags r:id="rId1"/>
    </p:custDataLst>
    <p:extLst>
      <p:ext uri="{BB962C8B-B14F-4D97-AF65-F5344CB8AC3E}">
        <p14:creationId xmlns:p14="http://schemas.microsoft.com/office/powerpoint/2010/main" val="4804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hqprint">
            <a:extLst>
              <a:ext uri="{28A0092B-C50C-407E-A947-70E740481C1C}">
                <a14:useLocalDpi xmlns:a14="http://schemas.microsoft.com/office/drawing/2010/main" val="0"/>
              </a:ext>
            </a:extLst>
          </a:blip>
          <a:srcRect t="20170" b="42256"/>
          <a:stretch/>
        </p:blipFill>
        <p:spPr>
          <a:xfrm>
            <a:off x="-112616" y="-615342"/>
            <a:ext cx="12342716" cy="3102429"/>
          </a:xfrm>
          <a:prstGeom prst="rect">
            <a:avLst/>
          </a:prstGeom>
        </p:spPr>
      </p:pic>
      <p:sp>
        <p:nvSpPr>
          <p:cNvPr id="16" name="Rectangle 15"/>
          <p:cNvSpPr/>
          <p:nvPr/>
        </p:nvSpPr>
        <p:spPr>
          <a:xfrm>
            <a:off x="-112616" y="2687360"/>
            <a:ext cx="12224054" cy="417064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5" name="Slide Number Placeholder 4"/>
          <p:cNvSpPr>
            <a:spLocks noGrp="1"/>
          </p:cNvSpPr>
          <p:nvPr>
            <p:ph type="sldNum" sz="quarter" idx="12"/>
          </p:nvPr>
        </p:nvSpPr>
        <p:spPr/>
        <p:txBody>
          <a:bodyPr/>
          <a:lstStyle/>
          <a:p>
            <a:fld id="{97A94E25-127B-4C48-AF96-44BA7B823777}" type="slidenum">
              <a:rPr lang="en-US" smtClean="0"/>
              <a:pPr/>
              <a:t>14</a:t>
            </a:fld>
            <a:endParaRPr lang="en-US" dirty="0"/>
          </a:p>
        </p:txBody>
      </p:sp>
      <p:sp>
        <p:nvSpPr>
          <p:cNvPr id="11" name="Rectangle 10"/>
          <p:cNvSpPr/>
          <p:nvPr/>
        </p:nvSpPr>
        <p:spPr>
          <a:xfrm>
            <a:off x="660217" y="2122140"/>
            <a:ext cx="5462991" cy="1314071"/>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solidFill>
                <a:srgbClr val="01B4E7"/>
              </a:solidFill>
            </a:endParaRPr>
          </a:p>
        </p:txBody>
      </p:sp>
      <p:sp>
        <p:nvSpPr>
          <p:cNvPr id="9" name="Rectangle 8"/>
          <p:cNvSpPr/>
          <p:nvPr/>
        </p:nvSpPr>
        <p:spPr>
          <a:xfrm>
            <a:off x="499092" y="1895714"/>
            <a:ext cx="5395516" cy="1297832"/>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0" name="TextBox 9"/>
          <p:cNvSpPr txBox="1"/>
          <p:nvPr/>
        </p:nvSpPr>
        <p:spPr>
          <a:xfrm>
            <a:off x="872965" y="2103064"/>
            <a:ext cx="5250243" cy="830997"/>
          </a:xfrm>
          <a:prstGeom prst="rect">
            <a:avLst/>
          </a:prstGeom>
          <a:noFill/>
        </p:spPr>
        <p:txBody>
          <a:bodyPr wrap="square" rtlCol="0">
            <a:spAutoFit/>
          </a:bodyPr>
          <a:lstStyle/>
          <a:p>
            <a:r>
              <a:rPr lang="en-US" sz="4800" b="1" dirty="0">
                <a:solidFill>
                  <a:schemeClr val="bg1"/>
                </a:solidFill>
              </a:rPr>
              <a:t>TAKE ACTION</a:t>
            </a:r>
          </a:p>
        </p:txBody>
      </p:sp>
      <p:pic>
        <p:nvPicPr>
          <p:cNvPr id="13" name="Picture 12"/>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549197" y="3717829"/>
            <a:ext cx="1567981" cy="1567981"/>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84313" y="3763476"/>
            <a:ext cx="1888991" cy="1888991"/>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672864" y="3829927"/>
            <a:ext cx="1455883" cy="145588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28307" y="3843947"/>
            <a:ext cx="1585944" cy="1585944"/>
          </a:xfrm>
          <a:prstGeom prst="rect">
            <a:avLst/>
          </a:prstGeom>
          <a:ln>
            <a:noFill/>
          </a:ln>
          <a:effectLst>
            <a:outerShdw blurRad="292100" dist="139700" dir="2700000" algn="tl" rotWithShape="0">
              <a:srgbClr val="333333">
                <a:alpha val="65000"/>
              </a:srgbClr>
            </a:outerShdw>
          </a:effectLst>
        </p:spPr>
      </p:pic>
      <p:sp>
        <p:nvSpPr>
          <p:cNvPr id="18" name="Subtitle 52">
            <a:extLst>
              <a:ext uri="{FF2B5EF4-FFF2-40B4-BE49-F238E27FC236}">
                <a16:creationId xmlns:a16="http://schemas.microsoft.com/office/drawing/2014/main" id="{B358482D-91A1-4E7B-A8BC-6BCA29C29614}"/>
              </a:ext>
            </a:extLst>
          </p:cNvPr>
          <p:cNvSpPr txBox="1">
            <a:spLocks/>
          </p:cNvSpPr>
          <p:nvPr/>
        </p:nvSpPr>
        <p:spPr>
          <a:xfrm>
            <a:off x="6058742" y="5530027"/>
            <a:ext cx="2028511" cy="9266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 sz="2800" b="1" dirty="0">
                <a:solidFill>
                  <a:srgbClr val="58585A"/>
                </a:solidFill>
              </a:rPr>
              <a:t>COMMIT</a:t>
            </a:r>
            <a:endParaRPr lang="en" sz="3200" dirty="0">
              <a:solidFill>
                <a:srgbClr val="58585A"/>
              </a:solidFill>
            </a:endParaRPr>
          </a:p>
        </p:txBody>
      </p:sp>
      <p:sp>
        <p:nvSpPr>
          <p:cNvPr id="19" name="Subtitle 52">
            <a:extLst>
              <a:ext uri="{FF2B5EF4-FFF2-40B4-BE49-F238E27FC236}">
                <a16:creationId xmlns:a16="http://schemas.microsoft.com/office/drawing/2014/main" id="{B358482D-91A1-4E7B-A8BC-6BCA29C29614}"/>
              </a:ext>
            </a:extLst>
          </p:cNvPr>
          <p:cNvSpPr txBox="1">
            <a:spLocks/>
          </p:cNvSpPr>
          <p:nvPr/>
        </p:nvSpPr>
        <p:spPr>
          <a:xfrm>
            <a:off x="3332474" y="5506993"/>
            <a:ext cx="2028511" cy="9266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 sz="2800" b="1" dirty="0">
                <a:solidFill>
                  <a:srgbClr val="58585A"/>
                </a:solidFill>
              </a:rPr>
              <a:t>ASK</a:t>
            </a:r>
            <a:endParaRPr lang="en" sz="3200" dirty="0">
              <a:solidFill>
                <a:srgbClr val="58585A"/>
              </a:solidFill>
            </a:endParaRPr>
          </a:p>
        </p:txBody>
      </p:sp>
      <p:sp>
        <p:nvSpPr>
          <p:cNvPr id="20" name="Subtitle 52">
            <a:extLst>
              <a:ext uri="{FF2B5EF4-FFF2-40B4-BE49-F238E27FC236}">
                <a16:creationId xmlns:a16="http://schemas.microsoft.com/office/drawing/2014/main" id="{B358482D-91A1-4E7B-A8BC-6BCA29C29614}"/>
              </a:ext>
            </a:extLst>
          </p:cNvPr>
          <p:cNvSpPr txBox="1">
            <a:spLocks/>
          </p:cNvSpPr>
          <p:nvPr/>
        </p:nvSpPr>
        <p:spPr>
          <a:xfrm>
            <a:off x="789508" y="5530027"/>
            <a:ext cx="2028511" cy="9266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 sz="2800" b="1" dirty="0">
                <a:solidFill>
                  <a:srgbClr val="58585A"/>
                </a:solidFill>
              </a:rPr>
              <a:t>LEARN </a:t>
            </a:r>
            <a:endParaRPr lang="en" sz="3200" dirty="0">
              <a:solidFill>
                <a:srgbClr val="58585A"/>
              </a:solidFill>
            </a:endParaRPr>
          </a:p>
        </p:txBody>
      </p:sp>
      <p:sp>
        <p:nvSpPr>
          <p:cNvPr id="21" name="Subtitle 52">
            <a:extLst>
              <a:ext uri="{FF2B5EF4-FFF2-40B4-BE49-F238E27FC236}">
                <a16:creationId xmlns:a16="http://schemas.microsoft.com/office/drawing/2014/main" id="{B358482D-91A1-4E7B-A8BC-6BCA29C29614}"/>
              </a:ext>
            </a:extLst>
          </p:cNvPr>
          <p:cNvSpPr txBox="1">
            <a:spLocks/>
          </p:cNvSpPr>
          <p:nvPr/>
        </p:nvSpPr>
        <p:spPr>
          <a:xfrm>
            <a:off x="8925603" y="5441606"/>
            <a:ext cx="2815167" cy="9266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 sz="2800" b="1" dirty="0">
                <a:solidFill>
                  <a:srgbClr val="58585A"/>
                </a:solidFill>
              </a:rPr>
              <a:t>ROTARY.ORG/MEMBERSHIP</a:t>
            </a:r>
            <a:endParaRPr lang="en" sz="3200" dirty="0">
              <a:solidFill>
                <a:srgbClr val="58585A"/>
              </a:solidFill>
            </a:endParaRPr>
          </a:p>
        </p:txBody>
      </p:sp>
    </p:spTree>
    <p:custDataLst>
      <p:tags r:id="rId1"/>
    </p:custDataLst>
    <p:extLst>
      <p:ext uri="{BB962C8B-B14F-4D97-AF65-F5344CB8AC3E}">
        <p14:creationId xmlns:p14="http://schemas.microsoft.com/office/powerpoint/2010/main" val="2974422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fld id="{97A94E25-127B-4C48-AF96-44BA7B823777}" type="slidenum">
              <a:rPr lang="en-US" smtClean="0"/>
              <a:pPr/>
              <a:t>15</a:t>
            </a:fld>
            <a:endParaRPr lang="en-US" dirty="0"/>
          </a:p>
        </p:txBody>
      </p:sp>
      <p:sp>
        <p:nvSpPr>
          <p:cNvPr id="10" name="Subtitle 52">
            <a:extLst>
              <a:ext uri="{FF2B5EF4-FFF2-40B4-BE49-F238E27FC236}">
                <a16:creationId xmlns:a16="http://schemas.microsoft.com/office/drawing/2014/main" id="{B358482D-91A1-4E7B-A8BC-6BCA29C29614}"/>
              </a:ext>
            </a:extLst>
          </p:cNvPr>
          <p:cNvSpPr txBox="1">
            <a:spLocks/>
          </p:cNvSpPr>
          <p:nvPr/>
        </p:nvSpPr>
        <p:spPr>
          <a:xfrm>
            <a:off x="695891" y="3749215"/>
            <a:ext cx="4978400" cy="27482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3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dirty="0"/>
              <a:t> </a:t>
            </a:r>
          </a:p>
        </p:txBody>
      </p:sp>
      <p:pic>
        <p:nvPicPr>
          <p:cNvPr id="15" name="Picture Placeholder 14"/>
          <p:cNvPicPr>
            <a:picLocks noGrp="1" noChangeAspect="1"/>
          </p:cNvPicPr>
          <p:nvPr>
            <p:ph type="pic" sz="quarter" idx="16"/>
          </p:nvPr>
        </p:nvPicPr>
        <p:blipFill rotWithShape="1">
          <a:blip r:embed="rId4">
            <a:extLst>
              <a:ext uri="{28A0092B-C50C-407E-A947-70E740481C1C}">
                <a14:useLocalDpi xmlns:a14="http://schemas.microsoft.com/office/drawing/2010/main" val="0"/>
              </a:ext>
            </a:extLst>
          </a:blip>
          <a:srcRect t="12500" b="4464"/>
          <a:stretch/>
        </p:blipFill>
        <p:spPr>
          <a:xfrm>
            <a:off x="0" y="-734786"/>
            <a:ext cx="12279086" cy="7592786"/>
          </a:xfrm>
        </p:spPr>
      </p:pic>
    </p:spTree>
    <p:custDataLst>
      <p:tags r:id="rId1"/>
    </p:custDataLst>
    <p:extLst>
      <p:ext uri="{BB962C8B-B14F-4D97-AF65-F5344CB8AC3E}">
        <p14:creationId xmlns:p14="http://schemas.microsoft.com/office/powerpoint/2010/main" val="351360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rowd&#10;&#10;Description automatically generated">
            <a:extLst>
              <a:ext uri="{FF2B5EF4-FFF2-40B4-BE49-F238E27FC236}">
                <a16:creationId xmlns:a16="http://schemas.microsoft.com/office/drawing/2014/main" id="{0B052CDE-DA4C-432A-902B-438D0D7E334C}"/>
              </a:ext>
            </a:extLst>
          </p:cNvPr>
          <p:cNvPicPr>
            <a:picLocks noChangeAspect="1"/>
          </p:cNvPicPr>
          <p:nvPr/>
        </p:nvPicPr>
        <p:blipFill rotWithShape="1">
          <a:blip r:embed="rId4">
            <a:extLst>
              <a:ext uri="{28A0092B-C50C-407E-A947-70E740481C1C}">
                <a14:useLocalDpi xmlns:a14="http://schemas.microsoft.com/office/drawing/2010/main" val="0"/>
              </a:ext>
            </a:extLst>
          </a:blip>
          <a:srcRect l="46033"/>
          <a:stretch/>
        </p:blipFill>
        <p:spPr>
          <a:xfrm>
            <a:off x="-1" y="-79551"/>
            <a:ext cx="5732951" cy="7071378"/>
          </a:xfrm>
          <a:prstGeom prst="rect">
            <a:avLst/>
          </a:prstGeom>
        </p:spPr>
      </p:pic>
      <p:sp>
        <p:nvSpPr>
          <p:cNvPr id="12" name="Rectangle 11"/>
          <p:cNvSpPr/>
          <p:nvPr/>
        </p:nvSpPr>
        <p:spPr>
          <a:xfrm>
            <a:off x="-84224" y="5154267"/>
            <a:ext cx="4142509" cy="1065626"/>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pic>
        <p:nvPicPr>
          <p:cNvPr id="16" name="Picture 15"/>
          <p:cNvPicPr>
            <a:picLocks noChangeAspect="1"/>
          </p:cNvPicPr>
          <p:nvPr/>
        </p:nvPicPr>
        <p:blipFill>
          <a:blip r:embed="rId5"/>
          <a:stretch>
            <a:fillRect/>
          </a:stretch>
        </p:blipFill>
        <p:spPr>
          <a:xfrm>
            <a:off x="4554297" y="-43836"/>
            <a:ext cx="7637703" cy="6945672"/>
          </a:xfrm>
          <a:prstGeom prst="rect">
            <a:avLst/>
          </a:prstGeom>
        </p:spPr>
      </p:pic>
      <p:sp>
        <p:nvSpPr>
          <p:cNvPr id="15" name="Text Placeholder 14"/>
          <p:cNvSpPr>
            <a:spLocks noGrp="1"/>
          </p:cNvSpPr>
          <p:nvPr>
            <p:ph type="body" sz="quarter" idx="14"/>
          </p:nvPr>
        </p:nvSpPr>
        <p:spPr>
          <a:xfrm>
            <a:off x="5290651" y="825841"/>
            <a:ext cx="4978400" cy="1135062"/>
          </a:xfrm>
          <a:ln>
            <a:gradFill>
              <a:gsLst>
                <a:gs pos="100000">
                  <a:schemeClr val="bg1"/>
                </a:gs>
                <a:gs pos="97000">
                  <a:schemeClr val="bg1">
                    <a:alpha val="0"/>
                  </a:schemeClr>
                </a:gs>
              </a:gsLst>
            </a:gradFill>
          </a:ln>
        </p:spPr>
        <p:txBody>
          <a:bodyPr/>
          <a:lstStyle/>
          <a:p>
            <a:r>
              <a:rPr lang="en-US" dirty="0"/>
              <a:t>1.4 MILLION MEMBERS</a:t>
            </a:r>
          </a:p>
        </p:txBody>
      </p:sp>
      <p:sp>
        <p:nvSpPr>
          <p:cNvPr id="5" name="Slide Number Placeholder 4"/>
          <p:cNvSpPr>
            <a:spLocks noGrp="1"/>
          </p:cNvSpPr>
          <p:nvPr>
            <p:ph type="sldNum" sz="quarter" idx="15"/>
          </p:nvPr>
        </p:nvSpPr>
        <p:spPr/>
        <p:txBody>
          <a:bodyPr/>
          <a:lstStyle/>
          <a:p>
            <a:fld id="{97A94E25-127B-4C48-AF96-44BA7B823777}" type="slidenum">
              <a:rPr lang="en-US" smtClean="0"/>
              <a:pPr/>
              <a:t>2</a:t>
            </a:fld>
            <a:endParaRPr lang="en-US" dirty="0"/>
          </a:p>
        </p:txBody>
      </p:sp>
      <p:sp>
        <p:nvSpPr>
          <p:cNvPr id="8" name="Rectangle 7"/>
          <p:cNvSpPr/>
          <p:nvPr/>
        </p:nvSpPr>
        <p:spPr>
          <a:xfrm>
            <a:off x="-84224" y="4937059"/>
            <a:ext cx="3906982" cy="101919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1" name="TextBox 10"/>
          <p:cNvSpPr txBox="1"/>
          <p:nvPr/>
        </p:nvSpPr>
        <p:spPr>
          <a:xfrm>
            <a:off x="700256" y="5119549"/>
            <a:ext cx="6812309" cy="584775"/>
          </a:xfrm>
          <a:prstGeom prst="rect">
            <a:avLst/>
          </a:prstGeom>
          <a:noFill/>
        </p:spPr>
        <p:txBody>
          <a:bodyPr wrap="square" rtlCol="0">
            <a:spAutoFit/>
          </a:bodyPr>
          <a:lstStyle/>
          <a:p>
            <a:r>
              <a:rPr lang="en-US" sz="3200" b="1" dirty="0">
                <a:solidFill>
                  <a:schemeClr val="bg1"/>
                </a:solidFill>
              </a:rPr>
              <a:t>GLOBALLY</a:t>
            </a:r>
          </a:p>
        </p:txBody>
      </p:sp>
      <p:sp>
        <p:nvSpPr>
          <p:cNvPr id="9" name="Subtitle 52">
            <a:extLst>
              <a:ext uri="{FF2B5EF4-FFF2-40B4-BE49-F238E27FC236}">
                <a16:creationId xmlns:a16="http://schemas.microsoft.com/office/drawing/2014/main" id="{B358482D-91A1-4E7B-A8BC-6BCA29C29614}"/>
              </a:ext>
            </a:extLst>
          </p:cNvPr>
          <p:cNvSpPr txBox="1">
            <a:spLocks/>
          </p:cNvSpPr>
          <p:nvPr/>
        </p:nvSpPr>
        <p:spPr>
          <a:xfrm>
            <a:off x="5194844" y="2786744"/>
            <a:ext cx="6878623" cy="39730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latin typeface="Arial Narrow" panose="020B0606020202030204" pitchFamily="34" charset="0"/>
              </a:rPr>
              <a:t>Working together, more than </a:t>
            </a:r>
            <a:r>
              <a:rPr lang="en-US" sz="3600" b="1" dirty="0">
                <a:solidFill>
                  <a:srgbClr val="01B4E7"/>
                </a:solidFill>
                <a:latin typeface="Arial Narrow" panose="020B0606020202030204" pitchFamily="34" charset="0"/>
              </a:rPr>
              <a:t>1.4 million Rotarians and Rotaractors </a:t>
            </a:r>
          </a:p>
          <a:p>
            <a:r>
              <a:rPr lang="en-US" sz="3600" dirty="0">
                <a:latin typeface="Arial Narrow" panose="020B0606020202030204" pitchFamily="34" charset="0"/>
              </a:rPr>
              <a:t>in more than </a:t>
            </a:r>
            <a:r>
              <a:rPr lang="en-US" sz="3600" b="1" dirty="0">
                <a:solidFill>
                  <a:srgbClr val="01B4E7"/>
                </a:solidFill>
                <a:latin typeface="Arial Narrow" panose="020B0606020202030204" pitchFamily="34" charset="0"/>
              </a:rPr>
              <a:t>46,000 clubs </a:t>
            </a:r>
          </a:p>
          <a:p>
            <a:r>
              <a:rPr lang="en-US" sz="3600" dirty="0">
                <a:latin typeface="Arial Narrow" panose="020B0606020202030204" pitchFamily="34" charset="0"/>
              </a:rPr>
              <a:t>are bringing positive change to communities worldwide. </a:t>
            </a:r>
          </a:p>
        </p:txBody>
      </p:sp>
    </p:spTree>
    <p:custDataLst>
      <p:tags r:id="rId1"/>
    </p:custDataLst>
    <p:extLst>
      <p:ext uri="{BB962C8B-B14F-4D97-AF65-F5344CB8AC3E}">
        <p14:creationId xmlns:p14="http://schemas.microsoft.com/office/powerpoint/2010/main" val="3023883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erson, tree, outdoor, grass&#10;&#10;Description automatically generated">
            <a:extLst>
              <a:ext uri="{FF2B5EF4-FFF2-40B4-BE49-F238E27FC236}">
                <a16:creationId xmlns:a16="http://schemas.microsoft.com/office/drawing/2014/main" id="{6658B47A-9C0B-41A4-B55C-4634037F5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6108664" cy="9422103"/>
          </a:xfrm>
          <a:prstGeom prst="rect">
            <a:avLst/>
          </a:prstGeom>
        </p:spPr>
      </p:pic>
      <p:pic>
        <p:nvPicPr>
          <p:cNvPr id="20" name="Picture 19" descr="A picture containing text, person, outdoor&#10;&#10;Description automatically generated">
            <a:extLst>
              <a:ext uri="{FF2B5EF4-FFF2-40B4-BE49-F238E27FC236}">
                <a16:creationId xmlns:a16="http://schemas.microsoft.com/office/drawing/2014/main" id="{DF7666BC-BAA8-43AB-A22B-4D4F860E8B67}"/>
              </a:ext>
            </a:extLst>
          </p:cNvPr>
          <p:cNvPicPr>
            <a:picLocks noChangeAspect="1"/>
          </p:cNvPicPr>
          <p:nvPr/>
        </p:nvPicPr>
        <p:blipFill rotWithShape="1">
          <a:blip r:embed="rId5">
            <a:extLst>
              <a:ext uri="{28A0092B-C50C-407E-A947-70E740481C1C}">
                <a14:useLocalDpi xmlns:a14="http://schemas.microsoft.com/office/drawing/2010/main" val="0"/>
              </a:ext>
            </a:extLst>
          </a:blip>
          <a:srcRect l="14538" r="18796"/>
          <a:stretch/>
        </p:blipFill>
        <p:spPr>
          <a:xfrm>
            <a:off x="0" y="3056"/>
            <a:ext cx="6096000" cy="6858000"/>
          </a:xfrm>
          <a:prstGeom prst="rect">
            <a:avLst/>
          </a:prstGeom>
        </p:spPr>
      </p:pic>
      <p:sp>
        <p:nvSpPr>
          <p:cNvPr id="12" name="Rectangle 11"/>
          <p:cNvSpPr/>
          <p:nvPr/>
        </p:nvSpPr>
        <p:spPr>
          <a:xfrm>
            <a:off x="-84224" y="5154267"/>
            <a:ext cx="4142509" cy="1065626"/>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5" name="Slide Number Placeholder 4"/>
          <p:cNvSpPr>
            <a:spLocks noGrp="1"/>
          </p:cNvSpPr>
          <p:nvPr>
            <p:ph type="sldNum" sz="quarter" idx="15"/>
          </p:nvPr>
        </p:nvSpPr>
        <p:spPr/>
        <p:txBody>
          <a:bodyPr/>
          <a:lstStyle/>
          <a:p>
            <a:fld id="{97A94E25-127B-4C48-AF96-44BA7B823777}" type="slidenum">
              <a:rPr lang="en-US" smtClean="0"/>
              <a:pPr/>
              <a:t>3</a:t>
            </a:fld>
            <a:endParaRPr lang="en-US" dirty="0"/>
          </a:p>
        </p:txBody>
      </p:sp>
      <p:sp>
        <p:nvSpPr>
          <p:cNvPr id="8" name="Rectangle 7"/>
          <p:cNvSpPr/>
          <p:nvPr/>
        </p:nvSpPr>
        <p:spPr>
          <a:xfrm>
            <a:off x="-84224" y="4937059"/>
            <a:ext cx="3906982" cy="101919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1" name="TextBox 10"/>
          <p:cNvSpPr txBox="1"/>
          <p:nvPr/>
        </p:nvSpPr>
        <p:spPr>
          <a:xfrm>
            <a:off x="700256" y="5119549"/>
            <a:ext cx="6812309" cy="584775"/>
          </a:xfrm>
          <a:prstGeom prst="rect">
            <a:avLst/>
          </a:prstGeom>
          <a:noFill/>
        </p:spPr>
        <p:txBody>
          <a:bodyPr wrap="square" rtlCol="0">
            <a:spAutoFit/>
          </a:bodyPr>
          <a:lstStyle/>
          <a:p>
            <a:r>
              <a:rPr lang="en-US" sz="3200" b="1" dirty="0">
                <a:solidFill>
                  <a:schemeClr val="bg1"/>
                </a:solidFill>
              </a:rPr>
              <a:t>ROTARY</a:t>
            </a:r>
          </a:p>
        </p:txBody>
      </p:sp>
      <p:sp>
        <p:nvSpPr>
          <p:cNvPr id="14" name="Rectangle 13">
            <a:extLst>
              <a:ext uri="{FF2B5EF4-FFF2-40B4-BE49-F238E27FC236}">
                <a16:creationId xmlns:a16="http://schemas.microsoft.com/office/drawing/2014/main" id="{FF5BB6C9-913B-4717-9955-C9892C277C11}"/>
              </a:ext>
            </a:extLst>
          </p:cNvPr>
          <p:cNvSpPr/>
          <p:nvPr/>
        </p:nvSpPr>
        <p:spPr>
          <a:xfrm>
            <a:off x="8325927" y="5188985"/>
            <a:ext cx="4142509" cy="1065626"/>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7" name="Rectangle 16">
            <a:extLst>
              <a:ext uri="{FF2B5EF4-FFF2-40B4-BE49-F238E27FC236}">
                <a16:creationId xmlns:a16="http://schemas.microsoft.com/office/drawing/2014/main" id="{948CA438-6893-43BB-8042-578985EEB639}"/>
              </a:ext>
            </a:extLst>
          </p:cNvPr>
          <p:cNvSpPr/>
          <p:nvPr/>
        </p:nvSpPr>
        <p:spPr>
          <a:xfrm>
            <a:off x="8497377" y="4971777"/>
            <a:ext cx="3906982" cy="101919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8" name="TextBox 17">
            <a:extLst>
              <a:ext uri="{FF2B5EF4-FFF2-40B4-BE49-F238E27FC236}">
                <a16:creationId xmlns:a16="http://schemas.microsoft.com/office/drawing/2014/main" id="{99047222-4B94-4AC7-B378-BCC205FE0E58}"/>
              </a:ext>
            </a:extLst>
          </p:cNvPr>
          <p:cNvSpPr txBox="1"/>
          <p:nvPr/>
        </p:nvSpPr>
        <p:spPr>
          <a:xfrm>
            <a:off x="9281857" y="5154267"/>
            <a:ext cx="6812309" cy="584775"/>
          </a:xfrm>
          <a:prstGeom prst="rect">
            <a:avLst/>
          </a:prstGeom>
          <a:noFill/>
        </p:spPr>
        <p:txBody>
          <a:bodyPr wrap="square" rtlCol="0">
            <a:spAutoFit/>
          </a:bodyPr>
          <a:lstStyle/>
          <a:p>
            <a:r>
              <a:rPr lang="en-US" sz="3200" b="1" dirty="0">
                <a:solidFill>
                  <a:schemeClr val="bg1"/>
                </a:solidFill>
              </a:rPr>
              <a:t>ROTARACT</a:t>
            </a:r>
          </a:p>
        </p:txBody>
      </p:sp>
    </p:spTree>
    <p:custDataLst>
      <p:tags r:id="rId1"/>
    </p:custDataLst>
    <p:extLst>
      <p:ext uri="{BB962C8B-B14F-4D97-AF65-F5344CB8AC3E}">
        <p14:creationId xmlns:p14="http://schemas.microsoft.com/office/powerpoint/2010/main" val="109179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b="10099"/>
          <a:stretch/>
        </p:blipFill>
        <p:spPr bwMode="auto">
          <a:xfrm>
            <a:off x="-352925" y="-1531186"/>
            <a:ext cx="12544925" cy="845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05189" y="-135976"/>
            <a:ext cx="12544924" cy="7039721"/>
          </a:xfrm>
          <a:prstGeom prst="rect">
            <a:avLst/>
          </a:prstGeom>
          <a:solidFill>
            <a:srgbClr val="58585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97A94E25-127B-4C48-AF96-44BA7B823777}" type="slidenum">
              <a:rPr lang="en-US" smtClean="0"/>
              <a:pPr/>
              <a:t>4</a:t>
            </a:fld>
            <a:endParaRPr lang="en-US" dirty="0"/>
          </a:p>
        </p:txBody>
      </p:sp>
      <p:sp>
        <p:nvSpPr>
          <p:cNvPr id="31" name="Subtitle 9"/>
          <p:cNvSpPr txBox="1">
            <a:spLocks/>
          </p:cNvSpPr>
          <p:nvPr/>
        </p:nvSpPr>
        <p:spPr>
          <a:xfrm>
            <a:off x="6596561" y="5285863"/>
            <a:ext cx="9176841" cy="9570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latin typeface="Arial Narrow" panose="020B0606020202030204" pitchFamily="34" charset="0"/>
              </a:rPr>
              <a:t>25% of Rotarians are women</a:t>
            </a:r>
          </a:p>
          <a:p>
            <a:r>
              <a:rPr lang="en-US" sz="3600" dirty="0">
                <a:latin typeface="Arial Narrow" panose="020B0606020202030204" pitchFamily="34" charset="0"/>
              </a:rPr>
              <a:t>52% of Rotaractors are women</a:t>
            </a:r>
          </a:p>
        </p:txBody>
      </p:sp>
      <p:graphicFrame>
        <p:nvGraphicFramePr>
          <p:cNvPr id="2" name="Table 2">
            <a:extLst>
              <a:ext uri="{FF2B5EF4-FFF2-40B4-BE49-F238E27FC236}">
                <a16:creationId xmlns:a16="http://schemas.microsoft.com/office/drawing/2014/main" id="{E50D5F2A-B154-4613-B67B-EFDFC5F64DAC}"/>
              </a:ext>
            </a:extLst>
          </p:cNvPr>
          <p:cNvGraphicFramePr>
            <a:graphicFrameLocks noGrp="1"/>
          </p:cNvGraphicFramePr>
          <p:nvPr>
            <p:extLst>
              <p:ext uri="{D42A27DB-BD31-4B8C-83A1-F6EECF244321}">
                <p14:modId xmlns:p14="http://schemas.microsoft.com/office/powerpoint/2010/main" val="1529429558"/>
              </p:ext>
            </p:extLst>
          </p:nvPr>
        </p:nvGraphicFramePr>
        <p:xfrm>
          <a:off x="168908" y="716011"/>
          <a:ext cx="11692892" cy="4104181"/>
        </p:xfrm>
        <a:graphic>
          <a:graphicData uri="http://schemas.openxmlformats.org/drawingml/2006/table">
            <a:tbl>
              <a:tblPr firstRow="1" bandRow="1">
                <a:tableStyleId>{2D5ABB26-0587-4C30-8999-92F81FD0307C}</a:tableStyleId>
              </a:tblPr>
              <a:tblGrid>
                <a:gridCol w="2548890">
                  <a:extLst>
                    <a:ext uri="{9D8B030D-6E8A-4147-A177-3AD203B41FA5}">
                      <a16:colId xmlns:a16="http://schemas.microsoft.com/office/drawing/2014/main" val="1435393688"/>
                    </a:ext>
                  </a:extLst>
                </a:gridCol>
                <a:gridCol w="3297556">
                  <a:extLst>
                    <a:ext uri="{9D8B030D-6E8A-4147-A177-3AD203B41FA5}">
                      <a16:colId xmlns:a16="http://schemas.microsoft.com/office/drawing/2014/main" val="1220656341"/>
                    </a:ext>
                  </a:extLst>
                </a:gridCol>
                <a:gridCol w="2923223">
                  <a:extLst>
                    <a:ext uri="{9D8B030D-6E8A-4147-A177-3AD203B41FA5}">
                      <a16:colId xmlns:a16="http://schemas.microsoft.com/office/drawing/2014/main" val="2641775968"/>
                    </a:ext>
                  </a:extLst>
                </a:gridCol>
                <a:gridCol w="2923223">
                  <a:extLst>
                    <a:ext uri="{9D8B030D-6E8A-4147-A177-3AD203B41FA5}">
                      <a16:colId xmlns:a16="http://schemas.microsoft.com/office/drawing/2014/main" val="515840476"/>
                    </a:ext>
                  </a:extLst>
                </a:gridCol>
              </a:tblGrid>
              <a:tr h="986471">
                <a:tc>
                  <a:txBody>
                    <a:bodyPr/>
                    <a:lstStyle/>
                    <a:p>
                      <a:r>
                        <a:rPr lang="en-US" sz="2800" b="1" dirty="0">
                          <a:solidFill>
                            <a:schemeClr val="bg1"/>
                          </a:solidFill>
                          <a:latin typeface="Arial Narrow" panose="020B0606020202030204" pitchFamily="34" charset="0"/>
                        </a:rPr>
                        <a:t>WORLDWIDE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B4E7">
                        <a:alpha val="50000"/>
                      </a:srgbClr>
                    </a:solidFill>
                  </a:tcPr>
                </a:tc>
                <a:tc>
                  <a:txBody>
                    <a:bodyPr/>
                    <a:lstStyle/>
                    <a:p>
                      <a:r>
                        <a:rPr lang="en-US" sz="2800" b="1" dirty="0">
                          <a:solidFill>
                            <a:schemeClr val="bg1"/>
                          </a:solidFill>
                          <a:latin typeface="Arial Narrow" panose="020B0606020202030204" pitchFamily="34" charset="0"/>
                        </a:rPr>
                        <a:t>AS OF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1 JANUARY 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0"/>
                      </a:schemeClr>
                    </a:solidFill>
                  </a:tcPr>
                </a:tc>
                <a:tc>
                  <a:txBody>
                    <a:bodyPr/>
                    <a:lstStyle/>
                    <a:p>
                      <a:r>
                        <a:rPr lang="en-US" sz="2800" b="1" dirty="0">
                          <a:solidFill>
                            <a:schemeClr val="bg1"/>
                          </a:solidFill>
                          <a:latin typeface="Arial Narrow" panose="020B0606020202030204" pitchFamily="34" charset="0"/>
                        </a:rPr>
                        <a:t>SINCE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1 JULY 2021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0"/>
                      </a:schemeClr>
                    </a:solidFill>
                  </a:tcPr>
                </a:tc>
                <a:tc>
                  <a:txBody>
                    <a:bodyPr/>
                    <a:lstStyle/>
                    <a:p>
                      <a:r>
                        <a:rPr lang="en-US" sz="2800" b="1" dirty="0">
                          <a:solidFill>
                            <a:schemeClr val="bg1"/>
                          </a:solidFill>
                          <a:latin typeface="Arial Narrow" panose="020B0606020202030204" pitchFamily="34" charset="0"/>
                        </a:rPr>
                        <a:t>COMPARED TO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1 JANUARY 2021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0"/>
                      </a:schemeClr>
                    </a:solidFill>
                  </a:tcPr>
                </a:tc>
                <a:extLst>
                  <a:ext uri="{0D108BD9-81ED-4DB2-BD59-A6C34878D82A}">
                    <a16:rowId xmlns:a16="http://schemas.microsoft.com/office/drawing/2014/main" val="4039871986"/>
                  </a:ext>
                </a:extLst>
              </a:tr>
              <a:tr h="814541">
                <a:tc>
                  <a:txBody>
                    <a:bodyPr/>
                    <a:lstStyle/>
                    <a:p>
                      <a:r>
                        <a:rPr lang="en-US" sz="3200" dirty="0">
                          <a:solidFill>
                            <a:schemeClr val="bg1"/>
                          </a:solidFill>
                          <a:latin typeface="Arial Narrow" panose="020B0606020202030204" pitchFamily="34" charset="0"/>
                        </a:rPr>
                        <a:t>Rotarians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B4E7">
                        <a:alpha val="50000"/>
                      </a:srgbClr>
                    </a:solidFill>
                  </a:tcPr>
                </a:tc>
                <a:tc>
                  <a:txBody>
                    <a:bodyPr/>
                    <a:lstStyle/>
                    <a:p>
                      <a:r>
                        <a:rPr lang="en-US" sz="3200" dirty="0">
                          <a:solidFill>
                            <a:schemeClr val="bg1"/>
                          </a:solidFill>
                          <a:latin typeface="Arial Narrow" panose="020B0606020202030204" pitchFamily="34" charset="0"/>
                        </a:rPr>
                        <a:t>1,186,303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dirty="0">
                          <a:solidFill>
                            <a:schemeClr val="bg1"/>
                          </a:solidFill>
                          <a:latin typeface="Arial Narrow" panose="020B0606020202030204" pitchFamily="34" charset="0"/>
                        </a:rPr>
                        <a:t>+ 23,540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rial Narrow" panose="020B0606020202030204" pitchFamily="34" charset="0"/>
                        </a:rPr>
                        <a:t>+ 10,941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9606567"/>
                  </a:ext>
                </a:extLst>
              </a:tr>
              <a:tr h="796853">
                <a:tc>
                  <a:txBody>
                    <a:bodyPr/>
                    <a:lstStyle/>
                    <a:p>
                      <a:r>
                        <a:rPr lang="en-US" sz="3200" dirty="0">
                          <a:solidFill>
                            <a:schemeClr val="bg1"/>
                          </a:solidFill>
                          <a:latin typeface="Arial Narrow" panose="020B0606020202030204" pitchFamily="34" charset="0"/>
                        </a:rPr>
                        <a:t>Rotaractors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B4E7">
                        <a:alpha val="50000"/>
                      </a:srgbClr>
                    </a:solidFill>
                  </a:tcPr>
                </a:tc>
                <a:tc>
                  <a:txBody>
                    <a:bodyPr/>
                    <a:lstStyle/>
                    <a:p>
                      <a:r>
                        <a:rPr lang="en-US" sz="3200" dirty="0">
                          <a:solidFill>
                            <a:schemeClr val="bg1"/>
                          </a:solidFill>
                          <a:latin typeface="Arial Narrow" panose="020B0606020202030204" pitchFamily="34" charset="0"/>
                        </a:rPr>
                        <a:t>234,408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dirty="0">
                          <a:solidFill>
                            <a:schemeClr val="bg1"/>
                          </a:solidFill>
                          <a:latin typeface="Arial Narrow" panose="020B0606020202030204" pitchFamily="34" charset="0"/>
                        </a:rPr>
                        <a:t>+ 13,981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rial Narrow" panose="020B0606020202030204" pitchFamily="34" charset="0"/>
                        </a:rPr>
                        <a:t>+ 9,626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4312745"/>
                  </a:ext>
                </a:extLst>
              </a:tr>
              <a:tr h="808787">
                <a:tc>
                  <a:txBody>
                    <a:bodyPr/>
                    <a:lstStyle/>
                    <a:p>
                      <a:r>
                        <a:rPr lang="en-US" sz="3200" dirty="0">
                          <a:solidFill>
                            <a:schemeClr val="bg1"/>
                          </a:solidFill>
                          <a:latin typeface="Arial Narrow" panose="020B0606020202030204" pitchFamily="34" charset="0"/>
                        </a:rPr>
                        <a:t>Rotary Clubs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B4E7">
                        <a:alpha val="50000"/>
                      </a:srgbClr>
                    </a:solidFill>
                  </a:tcPr>
                </a:tc>
                <a:tc>
                  <a:txBody>
                    <a:bodyPr/>
                    <a:lstStyle/>
                    <a:p>
                      <a:r>
                        <a:rPr lang="en-US" sz="3200" dirty="0">
                          <a:solidFill>
                            <a:schemeClr val="bg1"/>
                          </a:solidFill>
                          <a:latin typeface="Arial Narrow" panose="020B0606020202030204" pitchFamily="34" charset="0"/>
                        </a:rPr>
                        <a:t>37,043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dirty="0">
                          <a:solidFill>
                            <a:schemeClr val="bg1"/>
                          </a:solidFill>
                          <a:latin typeface="Arial Narrow" panose="020B0606020202030204" pitchFamily="34" charset="0"/>
                        </a:rPr>
                        <a:t>+429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rial Narrow" panose="020B0606020202030204" pitchFamily="34" charset="0"/>
                        </a:rPr>
                        <a:t>+ 632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4096280"/>
                  </a:ext>
                </a:extLst>
              </a:tr>
              <a:tr h="697529">
                <a:tc>
                  <a:txBody>
                    <a:bodyPr/>
                    <a:lstStyle/>
                    <a:p>
                      <a:r>
                        <a:rPr lang="en-US" sz="3200" dirty="0">
                          <a:solidFill>
                            <a:schemeClr val="bg1"/>
                          </a:solidFill>
                          <a:latin typeface="Arial Narrow" panose="020B0606020202030204" pitchFamily="34" charset="0"/>
                        </a:rPr>
                        <a:t>Rotaract Clubs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B4E7">
                        <a:alpha val="50000"/>
                      </a:srgbClr>
                    </a:solidFill>
                  </a:tcPr>
                </a:tc>
                <a:tc>
                  <a:txBody>
                    <a:bodyPr/>
                    <a:lstStyle/>
                    <a:p>
                      <a:r>
                        <a:rPr lang="en-US" sz="3200" dirty="0">
                          <a:solidFill>
                            <a:schemeClr val="bg1"/>
                          </a:solidFill>
                          <a:latin typeface="Arial Narrow" panose="020B0606020202030204" pitchFamily="34" charset="0"/>
                        </a:rPr>
                        <a:t>10,815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dirty="0">
                          <a:solidFill>
                            <a:schemeClr val="bg1"/>
                          </a:solidFill>
                          <a:latin typeface="Arial Narrow" panose="020B0606020202030204" pitchFamily="34" charset="0"/>
                        </a:rPr>
                        <a:t>+ 505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rial Narrow" panose="020B0606020202030204" pitchFamily="34" charset="0"/>
                        </a:rPr>
                        <a:t>- 410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3268885"/>
                  </a:ext>
                </a:extLst>
              </a:tr>
            </a:tbl>
          </a:graphicData>
        </a:graphic>
      </p:graphicFrame>
      <p:cxnSp>
        <p:nvCxnSpPr>
          <p:cNvPr id="10" name="Straight Connector 9">
            <a:extLst>
              <a:ext uri="{FF2B5EF4-FFF2-40B4-BE49-F238E27FC236}">
                <a16:creationId xmlns:a16="http://schemas.microsoft.com/office/drawing/2014/main" id="{621E7796-8483-4A4D-87A7-D15CAC8E0388}"/>
              </a:ext>
            </a:extLst>
          </p:cNvPr>
          <p:cNvCxnSpPr>
            <a:cxnSpLocks/>
          </p:cNvCxnSpPr>
          <p:nvPr/>
        </p:nvCxnSpPr>
        <p:spPr>
          <a:xfrm>
            <a:off x="251460" y="2343150"/>
            <a:ext cx="115874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190F7A7-BF9F-4863-A9B6-9C365E25B8D6}"/>
              </a:ext>
            </a:extLst>
          </p:cNvPr>
          <p:cNvCxnSpPr>
            <a:cxnSpLocks/>
          </p:cNvCxnSpPr>
          <p:nvPr/>
        </p:nvCxnSpPr>
        <p:spPr>
          <a:xfrm>
            <a:off x="266700" y="3145595"/>
            <a:ext cx="115874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5370515-7F07-4AAD-A293-7FD770A990F9}"/>
              </a:ext>
            </a:extLst>
          </p:cNvPr>
          <p:cNvCxnSpPr>
            <a:cxnSpLocks/>
          </p:cNvCxnSpPr>
          <p:nvPr/>
        </p:nvCxnSpPr>
        <p:spPr>
          <a:xfrm>
            <a:off x="278130" y="3936820"/>
            <a:ext cx="115874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8C4A770-B1E5-487E-A6C8-8D076597AB88}"/>
              </a:ext>
            </a:extLst>
          </p:cNvPr>
          <p:cNvCxnSpPr>
            <a:cxnSpLocks/>
          </p:cNvCxnSpPr>
          <p:nvPr/>
        </p:nvCxnSpPr>
        <p:spPr>
          <a:xfrm>
            <a:off x="278130" y="4714772"/>
            <a:ext cx="11587480"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03630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5736" y="0"/>
            <a:ext cx="12227736" cy="5245768"/>
          </a:xfrm>
          <a:prstGeom prst="rect">
            <a:avLst/>
          </a:prstGeom>
        </p:spPr>
      </p:pic>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5</a:t>
            </a:fld>
            <a:endParaRPr lang="en-US" dirty="0"/>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19361" y="6133866"/>
            <a:ext cx="5071636" cy="2861763"/>
          </a:xfrm>
        </p:spPr>
        <p:txBody>
          <a:bodyPr>
            <a:noAutofit/>
          </a:bodyPr>
          <a:lstStyle/>
          <a:p>
            <a:pPr>
              <a:lnSpc>
                <a:spcPct val="100000"/>
              </a:lnSpc>
            </a:pPr>
            <a:r>
              <a:rPr lang="en" sz="2800" b="1" dirty="0">
                <a:solidFill>
                  <a:srgbClr val="58585A"/>
                </a:solidFill>
              </a:rPr>
              <a:t>ROTARY.ORG/START-CLUB</a:t>
            </a:r>
            <a:br>
              <a:rPr lang="en" sz="3200" b="1" dirty="0">
                <a:solidFill>
                  <a:srgbClr val="58585A"/>
                </a:solidFill>
              </a:rPr>
            </a:br>
            <a:endParaRPr lang="en" sz="3200" dirty="0">
              <a:solidFill>
                <a:srgbClr val="58585A"/>
              </a:solidFill>
            </a:endParaRP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19361" y="298132"/>
            <a:ext cx="7249292" cy="1135062"/>
          </a:xfrm>
        </p:spPr>
        <p:txBody>
          <a:bodyPr/>
          <a:lstStyle/>
          <a:p>
            <a:pPr lvl="0"/>
            <a:r>
              <a:rPr lang="en-US" dirty="0"/>
              <a:t>KINDS OF clubs</a:t>
            </a:r>
          </a:p>
        </p:txBody>
      </p:sp>
      <p:sp>
        <p:nvSpPr>
          <p:cNvPr id="11" name="Rectangle 10"/>
          <p:cNvSpPr/>
          <p:nvPr/>
        </p:nvSpPr>
        <p:spPr>
          <a:xfrm>
            <a:off x="365361"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Arial Narrow" panose="020B0606020202030204" pitchFamily="34" charset="0"/>
            </a:endParaRPr>
          </a:p>
        </p:txBody>
      </p:sp>
      <p:sp>
        <p:nvSpPr>
          <p:cNvPr id="13" name="Rectangle 12"/>
          <p:cNvSpPr/>
          <p:nvPr/>
        </p:nvSpPr>
        <p:spPr>
          <a:xfrm>
            <a:off x="3401795"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Arial Narrow" panose="020B0606020202030204" pitchFamily="34" charset="0"/>
            </a:endParaRPr>
          </a:p>
        </p:txBody>
      </p:sp>
      <p:sp>
        <p:nvSpPr>
          <p:cNvPr id="3" name="TextBox 2"/>
          <p:cNvSpPr txBox="1"/>
          <p:nvPr/>
        </p:nvSpPr>
        <p:spPr>
          <a:xfrm>
            <a:off x="488731" y="2196338"/>
            <a:ext cx="2511750" cy="3662541"/>
          </a:xfrm>
          <a:prstGeom prst="rect">
            <a:avLst/>
          </a:prstGeom>
          <a:noFill/>
        </p:spPr>
        <p:txBody>
          <a:bodyPr wrap="square" rtlCol="0">
            <a:spAutoFit/>
          </a:bodyPr>
          <a:lstStyle/>
          <a:p>
            <a:r>
              <a:rPr lang="en-US" sz="2800" b="1" dirty="0">
                <a:solidFill>
                  <a:schemeClr val="bg1"/>
                </a:solidFill>
                <a:latin typeface="Arial Narrow" panose="020B0606020202030204" pitchFamily="34" charset="0"/>
              </a:rPr>
              <a:t>SATELLITE:</a:t>
            </a:r>
          </a:p>
          <a:p>
            <a:endParaRPr lang="en-US" sz="800" b="1" dirty="0">
              <a:solidFill>
                <a:schemeClr val="bg1"/>
              </a:solidFill>
              <a:latin typeface="Arial Narrow" panose="020B0606020202030204" pitchFamily="34" charset="0"/>
            </a:endParaRPr>
          </a:p>
          <a:p>
            <a:r>
              <a:rPr lang="en-US" sz="2800" dirty="0">
                <a:solidFill>
                  <a:schemeClr val="bg1"/>
                </a:solidFill>
                <a:latin typeface="Arial Narrow" panose="020B0606020202030204" pitchFamily="34" charset="0"/>
              </a:rPr>
              <a:t>Members run </a:t>
            </a:r>
            <a:br>
              <a:rPr lang="en-US" sz="2800" dirty="0">
                <a:solidFill>
                  <a:schemeClr val="bg1"/>
                </a:solidFill>
                <a:latin typeface="Arial Narrow" panose="020B0606020202030204" pitchFamily="34" charset="0"/>
              </a:rPr>
            </a:br>
            <a:r>
              <a:rPr lang="en-US" sz="2800" dirty="0">
                <a:solidFill>
                  <a:schemeClr val="bg1"/>
                </a:solidFill>
                <a:latin typeface="Arial Narrow" panose="020B0606020202030204" pitchFamily="34" charset="0"/>
              </a:rPr>
              <a:t>the club in collaboration with a sponsor club but choose their club’s structure themselves</a:t>
            </a:r>
          </a:p>
        </p:txBody>
      </p:sp>
      <p:sp>
        <p:nvSpPr>
          <p:cNvPr id="14" name="TextBox 13"/>
          <p:cNvSpPr txBox="1"/>
          <p:nvPr/>
        </p:nvSpPr>
        <p:spPr>
          <a:xfrm>
            <a:off x="3461804" y="2180572"/>
            <a:ext cx="2328728" cy="3231654"/>
          </a:xfrm>
          <a:prstGeom prst="rect">
            <a:avLst/>
          </a:prstGeom>
          <a:noFill/>
        </p:spPr>
        <p:txBody>
          <a:bodyPr wrap="square" rtlCol="0">
            <a:spAutoFit/>
          </a:bodyPr>
          <a:lstStyle/>
          <a:p>
            <a:r>
              <a:rPr lang="en-US" sz="2800" b="1" dirty="0">
                <a:solidFill>
                  <a:schemeClr val="bg1"/>
                </a:solidFill>
                <a:latin typeface="Arial Narrow" panose="020B0606020202030204" pitchFamily="34" charset="0"/>
              </a:rPr>
              <a:t>PASSPORT:</a:t>
            </a:r>
          </a:p>
          <a:p>
            <a:endParaRPr lang="en-US" sz="800" b="1" dirty="0">
              <a:solidFill>
                <a:schemeClr val="bg1"/>
              </a:solidFill>
              <a:latin typeface="Arial Narrow" panose="020B0606020202030204" pitchFamily="34" charset="0"/>
            </a:endParaRPr>
          </a:p>
          <a:p>
            <a:r>
              <a:rPr lang="en-US" sz="2800" dirty="0">
                <a:solidFill>
                  <a:schemeClr val="bg1"/>
                </a:solidFill>
                <a:latin typeface="Arial Narrow" panose="020B0606020202030204" pitchFamily="34" charset="0"/>
              </a:rPr>
              <a:t>Members attend meetings of any club, in their community or around the world</a:t>
            </a:r>
          </a:p>
        </p:txBody>
      </p:sp>
      <p:sp>
        <p:nvSpPr>
          <p:cNvPr id="16" name="Rectangle 15"/>
          <p:cNvSpPr/>
          <p:nvPr/>
        </p:nvSpPr>
        <p:spPr>
          <a:xfrm>
            <a:off x="6462193"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Arial Narrow" panose="020B0606020202030204" pitchFamily="34" charset="0"/>
            </a:endParaRPr>
          </a:p>
        </p:txBody>
      </p:sp>
      <p:sp>
        <p:nvSpPr>
          <p:cNvPr id="17" name="TextBox 16"/>
          <p:cNvSpPr txBox="1"/>
          <p:nvPr/>
        </p:nvSpPr>
        <p:spPr>
          <a:xfrm>
            <a:off x="6522202" y="2180572"/>
            <a:ext cx="2328728" cy="2369880"/>
          </a:xfrm>
          <a:prstGeom prst="rect">
            <a:avLst/>
          </a:prstGeom>
          <a:noFill/>
        </p:spPr>
        <p:txBody>
          <a:bodyPr wrap="square" rtlCol="0">
            <a:spAutoFit/>
          </a:bodyPr>
          <a:lstStyle/>
          <a:p>
            <a:r>
              <a:rPr lang="en-US" sz="2800" b="1" dirty="0">
                <a:solidFill>
                  <a:schemeClr val="bg1"/>
                </a:solidFill>
                <a:latin typeface="Arial Narrow" panose="020B0606020202030204" pitchFamily="34" charset="0"/>
              </a:rPr>
              <a:t>CORPORATE:</a:t>
            </a:r>
          </a:p>
          <a:p>
            <a:endParaRPr lang="en-US" sz="800" b="1" dirty="0">
              <a:solidFill>
                <a:schemeClr val="bg1"/>
              </a:solidFill>
              <a:latin typeface="Arial Narrow" panose="020B0606020202030204" pitchFamily="34" charset="0"/>
            </a:endParaRPr>
          </a:p>
          <a:p>
            <a:pPr>
              <a:defRPr/>
            </a:pPr>
            <a:r>
              <a:rPr lang="en-US" sz="2800" dirty="0">
                <a:solidFill>
                  <a:schemeClr val="bg1"/>
                </a:solidFill>
                <a:latin typeface="Arial Narrow" panose="020B0606020202030204" pitchFamily="34" charset="0"/>
              </a:rPr>
              <a:t>Members (or most of them) work for the same employer</a:t>
            </a:r>
          </a:p>
        </p:txBody>
      </p:sp>
      <p:sp>
        <p:nvSpPr>
          <p:cNvPr id="18" name="Rectangle 17"/>
          <p:cNvSpPr/>
          <p:nvPr/>
        </p:nvSpPr>
        <p:spPr>
          <a:xfrm>
            <a:off x="9438348"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Arial Narrow" panose="020B0606020202030204" pitchFamily="34" charset="0"/>
            </a:endParaRPr>
          </a:p>
        </p:txBody>
      </p:sp>
      <p:sp>
        <p:nvSpPr>
          <p:cNvPr id="19" name="TextBox 18"/>
          <p:cNvSpPr txBox="1"/>
          <p:nvPr/>
        </p:nvSpPr>
        <p:spPr>
          <a:xfrm>
            <a:off x="9498356" y="2180572"/>
            <a:ext cx="2451905" cy="3231654"/>
          </a:xfrm>
          <a:prstGeom prst="rect">
            <a:avLst/>
          </a:prstGeom>
          <a:noFill/>
        </p:spPr>
        <p:txBody>
          <a:bodyPr wrap="square" rtlCol="0">
            <a:spAutoFit/>
          </a:bodyPr>
          <a:lstStyle/>
          <a:p>
            <a:r>
              <a:rPr lang="en-US" sz="2800" b="1" dirty="0">
                <a:solidFill>
                  <a:schemeClr val="bg1"/>
                </a:solidFill>
                <a:latin typeface="Arial Narrow" panose="020B0606020202030204" pitchFamily="34" charset="0"/>
              </a:rPr>
              <a:t>CAUSE-BASED:</a:t>
            </a:r>
          </a:p>
          <a:p>
            <a:endParaRPr lang="en-US" sz="800" b="1" dirty="0">
              <a:solidFill>
                <a:schemeClr val="bg1"/>
              </a:solidFill>
              <a:latin typeface="Arial Narrow" panose="020B0606020202030204" pitchFamily="34" charset="0"/>
            </a:endParaRPr>
          </a:p>
          <a:p>
            <a:pPr>
              <a:defRPr/>
            </a:pPr>
            <a:r>
              <a:rPr lang="en-US" sz="2800" dirty="0">
                <a:solidFill>
                  <a:schemeClr val="bg1"/>
                </a:solidFill>
                <a:latin typeface="Arial Narrow" panose="020B0606020202030204" pitchFamily="34" charset="0"/>
              </a:rPr>
              <a:t>Members unite </a:t>
            </a:r>
            <a:br>
              <a:rPr lang="en-US" sz="2800" dirty="0">
                <a:solidFill>
                  <a:schemeClr val="bg1"/>
                </a:solidFill>
                <a:latin typeface="Arial Narrow" panose="020B0606020202030204" pitchFamily="34" charset="0"/>
              </a:rPr>
            </a:br>
            <a:r>
              <a:rPr lang="en-US" sz="2800" dirty="0">
                <a:solidFill>
                  <a:schemeClr val="bg1"/>
                </a:solidFill>
                <a:latin typeface="Arial Narrow" panose="020B0606020202030204" pitchFamily="34" charset="0"/>
              </a:rPr>
              <a:t>to address a particular cause</a:t>
            </a:r>
          </a:p>
          <a:p>
            <a:pPr>
              <a:defRPr/>
            </a:pPr>
            <a:endParaRPr lang="en-US" sz="2800" dirty="0">
              <a:solidFill>
                <a:schemeClr val="bg1"/>
              </a:solidFill>
              <a:latin typeface="Arial Narrow" panose="020B0606020202030204" pitchFamily="34" charset="0"/>
            </a:endParaRPr>
          </a:p>
          <a:p>
            <a:pPr>
              <a:defRPr/>
            </a:pPr>
            <a:endParaRPr lang="en-US" sz="2800" dirty="0">
              <a:solidFill>
                <a:schemeClr val="bg1"/>
              </a:solidFill>
              <a:latin typeface="Arial Narrow" panose="020B0606020202030204" pitchFamily="34" charset="0"/>
            </a:endParaRPr>
          </a:p>
          <a:p>
            <a:pPr>
              <a:defRPr/>
            </a:pPr>
            <a:r>
              <a:rPr lang="en-US" sz="2800" b="1" dirty="0">
                <a:solidFill>
                  <a:schemeClr val="bg1"/>
                </a:solidFill>
                <a:latin typeface="Arial Narrow" panose="020B0606020202030204" pitchFamily="34" charset="0"/>
              </a:rPr>
              <a:t>AND MORE!</a:t>
            </a:r>
          </a:p>
        </p:txBody>
      </p:sp>
    </p:spTree>
    <p:custDataLst>
      <p:tags r:id="rId1"/>
    </p:custDataLst>
    <p:extLst>
      <p:ext uri="{BB962C8B-B14F-4D97-AF65-F5344CB8AC3E}">
        <p14:creationId xmlns:p14="http://schemas.microsoft.com/office/powerpoint/2010/main" val="162399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0" y="-21880"/>
            <a:ext cx="12426043" cy="6971097"/>
          </a:xfrm>
          <a:prstGeom prst="rect">
            <a:avLst/>
          </a:prstGeom>
        </p:spPr>
      </p:pic>
      <p:sp>
        <p:nvSpPr>
          <p:cNvPr id="2" name="Slide Number Placeholder 1">
            <a:extLst>
              <a:ext uri="{FF2B5EF4-FFF2-40B4-BE49-F238E27FC236}">
                <a16:creationId xmlns:a16="http://schemas.microsoft.com/office/drawing/2014/main" id="{A03B7276-9E3E-40EE-B51E-4EA29DFDB91E}"/>
              </a:ext>
            </a:extLst>
          </p:cNvPr>
          <p:cNvSpPr>
            <a:spLocks noGrp="1"/>
          </p:cNvSpPr>
          <p:nvPr>
            <p:ph type="sldNum" sz="quarter" idx="12"/>
          </p:nvPr>
        </p:nvSpPr>
        <p:spPr/>
        <p:txBody>
          <a:bodyPr/>
          <a:lstStyle/>
          <a:p>
            <a:fld id="{97A94E25-127B-4C48-AF96-44BA7B823777}" type="slidenum">
              <a:rPr lang="en-US" smtClean="0"/>
              <a:pPr/>
              <a:t>6</a:t>
            </a:fld>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55562641"/>
              </p:ext>
            </p:extLst>
          </p:nvPr>
        </p:nvGraphicFramePr>
        <p:xfrm>
          <a:off x="342900" y="1858922"/>
          <a:ext cx="11506200" cy="4585251"/>
        </p:xfrm>
        <a:graphic>
          <a:graphicData uri="http://schemas.openxmlformats.org/drawingml/2006/table">
            <a:tbl>
              <a:tblPr firstRow="1" bandRow="1">
                <a:tableStyleId>{9D7B26C5-4107-4FEC-AEDC-1716B250A1EF}</a:tableStyleId>
              </a:tblPr>
              <a:tblGrid>
                <a:gridCol w="5130800">
                  <a:extLst>
                    <a:ext uri="{9D8B030D-6E8A-4147-A177-3AD203B41FA5}">
                      <a16:colId xmlns:a16="http://schemas.microsoft.com/office/drawing/2014/main" val="1435102388"/>
                    </a:ext>
                  </a:extLst>
                </a:gridCol>
                <a:gridCol w="2928730">
                  <a:extLst>
                    <a:ext uri="{9D8B030D-6E8A-4147-A177-3AD203B41FA5}">
                      <a16:colId xmlns:a16="http://schemas.microsoft.com/office/drawing/2014/main" val="2255593202"/>
                    </a:ext>
                  </a:extLst>
                </a:gridCol>
                <a:gridCol w="3446670">
                  <a:extLst>
                    <a:ext uri="{9D8B030D-6E8A-4147-A177-3AD203B41FA5}">
                      <a16:colId xmlns:a16="http://schemas.microsoft.com/office/drawing/2014/main" val="2076042790"/>
                    </a:ext>
                  </a:extLst>
                </a:gridCol>
              </a:tblGrid>
              <a:tr h="1043305">
                <a:tc>
                  <a:txBody>
                    <a:bodyPr/>
                    <a:lstStyle/>
                    <a:p>
                      <a:r>
                        <a:rPr lang="en-US" sz="3200" dirty="0">
                          <a:solidFill>
                            <a:schemeClr val="bg1"/>
                          </a:solidFill>
                          <a:latin typeface="Arial Narrow" panose="020B0606020202030204" pitchFamily="34" charset="0"/>
                        </a:rPr>
                        <a:t>TREND</a:t>
                      </a:r>
                      <a:r>
                        <a:rPr lang="en-US" sz="3200" baseline="0" dirty="0">
                          <a:solidFill>
                            <a:schemeClr val="bg1"/>
                          </a:solidFill>
                          <a:latin typeface="Arial Narrow" panose="020B0606020202030204" pitchFamily="34" charset="0"/>
                        </a:rPr>
                        <a:t>, AS OF &lt;INSERT DATE&gt;</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DISTRICT</a:t>
                      </a:r>
                    </a:p>
                  </a:txBody>
                  <a:tcPr/>
                </a:tc>
                <a:tc>
                  <a:txBody>
                    <a:bodyPr/>
                    <a:lstStyle/>
                    <a:p>
                      <a:pPr algn="ctr"/>
                      <a:r>
                        <a:rPr lang="en-US" sz="3200" dirty="0">
                          <a:solidFill>
                            <a:schemeClr val="bg1"/>
                          </a:solidFill>
                          <a:latin typeface="Arial Narrow" panose="020B0606020202030204" pitchFamily="34" charset="0"/>
                        </a:rPr>
                        <a:t>WORLDWIDE</a:t>
                      </a:r>
                    </a:p>
                  </a:txBody>
                  <a:tcPr/>
                </a:tc>
                <a:extLst>
                  <a:ext uri="{0D108BD9-81ED-4DB2-BD59-A6C34878D82A}">
                    <a16:rowId xmlns:a16="http://schemas.microsoft.com/office/drawing/2014/main" val="3147830413"/>
                  </a:ext>
                </a:extLst>
              </a:tr>
              <a:tr h="370840">
                <a:tc>
                  <a:txBody>
                    <a:bodyPr/>
                    <a:lstStyle/>
                    <a:p>
                      <a:r>
                        <a:rPr lang="en-US" sz="3200" dirty="0">
                          <a:solidFill>
                            <a:schemeClr val="bg1"/>
                          </a:solidFill>
                          <a:latin typeface="Arial Narrow" panose="020B0606020202030204" pitchFamily="34" charset="0"/>
                        </a:rPr>
                        <a:t>Men</a:t>
                      </a:r>
                      <a:r>
                        <a:rPr lang="en-US" sz="3200" baseline="0" dirty="0">
                          <a:solidFill>
                            <a:schemeClr val="bg1"/>
                          </a:solidFill>
                          <a:latin typeface="Arial Narrow" panose="020B0606020202030204" pitchFamily="34" charset="0"/>
                        </a:rPr>
                        <a:t>, women</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XX%</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75%, 25%</a:t>
                      </a:r>
                    </a:p>
                  </a:txBody>
                  <a:tcPr/>
                </a:tc>
                <a:extLst>
                  <a:ext uri="{0D108BD9-81ED-4DB2-BD59-A6C34878D82A}">
                    <a16:rowId xmlns:a16="http://schemas.microsoft.com/office/drawing/2014/main" val="70786436"/>
                  </a:ext>
                </a:extLst>
              </a:tr>
              <a:tr h="595022">
                <a:tc>
                  <a:txBody>
                    <a:bodyPr/>
                    <a:lstStyle/>
                    <a:p>
                      <a:r>
                        <a:rPr lang="en-US" sz="3200" dirty="0">
                          <a:solidFill>
                            <a:schemeClr val="bg1"/>
                          </a:solidFill>
                          <a:latin typeface="Arial Narrow" panose="020B0606020202030204" pitchFamily="34" charset="0"/>
                        </a:rPr>
                        <a:t>New member retention</a:t>
                      </a: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79%</a:t>
                      </a:r>
                    </a:p>
                  </a:txBody>
                  <a:tcPr/>
                </a:tc>
                <a:extLst>
                  <a:ext uri="{0D108BD9-81ED-4DB2-BD59-A6C34878D82A}">
                    <a16:rowId xmlns:a16="http://schemas.microsoft.com/office/drawing/2014/main" val="3283442716"/>
                  </a:ext>
                </a:extLst>
              </a:tr>
              <a:tr h="580445">
                <a:tc>
                  <a:txBody>
                    <a:bodyPr/>
                    <a:lstStyle/>
                    <a:p>
                      <a:r>
                        <a:rPr lang="en-US" sz="3200" dirty="0">
                          <a:solidFill>
                            <a:schemeClr val="bg1"/>
                          </a:solidFill>
                          <a:latin typeface="Arial Narrow" panose="020B0606020202030204" pitchFamily="34" charset="0"/>
                        </a:rPr>
                        <a:t>Existing member</a:t>
                      </a:r>
                      <a:r>
                        <a:rPr lang="en-US" sz="3200" baseline="0" dirty="0">
                          <a:solidFill>
                            <a:schemeClr val="bg1"/>
                          </a:solidFill>
                          <a:latin typeface="Arial Narrow" panose="020B0606020202030204" pitchFamily="34" charset="0"/>
                        </a:rPr>
                        <a:t> retention</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77%</a:t>
                      </a:r>
                    </a:p>
                  </a:txBody>
                  <a:tcPr/>
                </a:tc>
                <a:extLst>
                  <a:ext uri="{0D108BD9-81ED-4DB2-BD59-A6C34878D82A}">
                    <a16:rowId xmlns:a16="http://schemas.microsoft.com/office/drawing/2014/main" val="919182166"/>
                  </a:ext>
                </a:extLst>
              </a:tr>
              <a:tr h="605624">
                <a:tc>
                  <a:txBody>
                    <a:bodyPr/>
                    <a:lstStyle/>
                    <a:p>
                      <a:r>
                        <a:rPr lang="en-US" sz="3200" dirty="0">
                          <a:solidFill>
                            <a:schemeClr val="bg1"/>
                          </a:solidFill>
                          <a:latin typeface="Arial Narrow" panose="020B0606020202030204" pitchFamily="34" charset="0"/>
                        </a:rPr>
                        <a:t>Members under age 50</a:t>
                      </a: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16%</a:t>
                      </a:r>
                    </a:p>
                  </a:txBody>
                  <a:tcPr/>
                </a:tc>
                <a:extLst>
                  <a:ext uri="{0D108BD9-81ED-4DB2-BD59-A6C34878D82A}">
                    <a16:rowId xmlns:a16="http://schemas.microsoft.com/office/drawing/2014/main" val="782785953"/>
                  </a:ext>
                </a:extLst>
              </a:tr>
              <a:tr h="577794">
                <a:tc>
                  <a:txBody>
                    <a:bodyPr/>
                    <a:lstStyle/>
                    <a:p>
                      <a:r>
                        <a:rPr lang="en-US" sz="3200" dirty="0">
                          <a:solidFill>
                            <a:schemeClr val="bg1"/>
                          </a:solidFill>
                          <a:latin typeface="Arial Narrow" panose="020B0606020202030204" pitchFamily="34" charset="0"/>
                        </a:rPr>
                        <a:t>Members over age 50</a:t>
                      </a: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46%</a:t>
                      </a:r>
                    </a:p>
                  </a:txBody>
                  <a:tcPr/>
                </a:tc>
                <a:extLst>
                  <a:ext uri="{0D108BD9-81ED-4DB2-BD59-A6C34878D82A}">
                    <a16:rowId xmlns:a16="http://schemas.microsoft.com/office/drawing/2014/main" val="1635851778"/>
                  </a:ext>
                </a:extLst>
              </a:tr>
              <a:tr h="370840">
                <a:tc>
                  <a:txBody>
                    <a:bodyPr/>
                    <a:lstStyle/>
                    <a:p>
                      <a:r>
                        <a:rPr lang="en-US" sz="3200" dirty="0">
                          <a:solidFill>
                            <a:schemeClr val="bg1"/>
                          </a:solidFill>
                          <a:latin typeface="Arial Narrow" panose="020B0606020202030204" pitchFamily="34" charset="0"/>
                        </a:rPr>
                        <a:t>Age</a:t>
                      </a:r>
                      <a:r>
                        <a:rPr lang="en-US" sz="3200" baseline="0" dirty="0">
                          <a:solidFill>
                            <a:schemeClr val="bg1"/>
                          </a:solidFill>
                          <a:latin typeface="Arial Narrow" panose="020B0606020202030204" pitchFamily="34" charset="0"/>
                        </a:rPr>
                        <a:t> not reported</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37%</a:t>
                      </a:r>
                    </a:p>
                  </a:txBody>
                  <a:tcPr/>
                </a:tc>
                <a:extLst>
                  <a:ext uri="{0D108BD9-81ED-4DB2-BD59-A6C34878D82A}">
                    <a16:rowId xmlns:a16="http://schemas.microsoft.com/office/drawing/2014/main" val="1614401847"/>
                  </a:ext>
                </a:extLst>
              </a:tr>
            </a:tbl>
          </a:graphicData>
        </a:graphic>
      </p:graphicFrame>
      <p:sp>
        <p:nvSpPr>
          <p:cNvPr id="7" name="Rectangle 6"/>
          <p:cNvSpPr/>
          <p:nvPr/>
        </p:nvSpPr>
        <p:spPr>
          <a:xfrm>
            <a:off x="262835" y="543826"/>
            <a:ext cx="6096000" cy="701731"/>
          </a:xfrm>
          <a:prstGeom prst="rect">
            <a:avLst/>
          </a:prstGeom>
        </p:spPr>
        <p:txBody>
          <a:bodyPr>
            <a:spAutoFit/>
          </a:bodyPr>
          <a:lstStyle/>
          <a:p>
            <a:pPr lvl="0">
              <a:lnSpc>
                <a:spcPct val="90000"/>
              </a:lnSpc>
              <a:spcBef>
                <a:spcPts val="1000"/>
              </a:spcBef>
            </a:pPr>
            <a:r>
              <a:rPr lang="en-US" sz="4400" b="1" cap="all" dirty="0">
                <a:solidFill>
                  <a:prstClr val="white"/>
                </a:solidFill>
              </a:rPr>
              <a:t>District xxxx: </a:t>
            </a:r>
          </a:p>
        </p:txBody>
      </p:sp>
      <p:sp>
        <p:nvSpPr>
          <p:cNvPr id="8" name="TextBox 7"/>
          <p:cNvSpPr txBox="1"/>
          <p:nvPr/>
        </p:nvSpPr>
        <p:spPr>
          <a:xfrm>
            <a:off x="4782932" y="521062"/>
            <a:ext cx="3379304" cy="830997"/>
          </a:xfrm>
          <a:prstGeom prst="rect">
            <a:avLst/>
          </a:prstGeom>
          <a:noFill/>
        </p:spPr>
        <p:txBody>
          <a:bodyPr wrap="square" rtlCol="0">
            <a:spAutoFit/>
          </a:bodyPr>
          <a:lstStyle/>
          <a:p>
            <a:pPr algn="ctr"/>
            <a:r>
              <a:rPr lang="en-US" sz="2400" dirty="0">
                <a:solidFill>
                  <a:schemeClr val="bg1"/>
                </a:solidFill>
              </a:rPr>
              <a:t>XXXX MEMBERS</a:t>
            </a:r>
          </a:p>
          <a:p>
            <a:pPr algn="ctr"/>
            <a:r>
              <a:rPr lang="en-US" sz="2400" dirty="0">
                <a:solidFill>
                  <a:srgbClr val="01B4E7"/>
                </a:solidFill>
              </a:rPr>
              <a:t>+/− XXX from 2017</a:t>
            </a:r>
          </a:p>
        </p:txBody>
      </p:sp>
      <p:sp>
        <p:nvSpPr>
          <p:cNvPr id="16" name="TextBox 15"/>
          <p:cNvSpPr txBox="1"/>
          <p:nvPr/>
        </p:nvSpPr>
        <p:spPr>
          <a:xfrm>
            <a:off x="8162236" y="484312"/>
            <a:ext cx="3379304" cy="830997"/>
          </a:xfrm>
          <a:prstGeom prst="rect">
            <a:avLst/>
          </a:prstGeom>
          <a:noFill/>
        </p:spPr>
        <p:txBody>
          <a:bodyPr wrap="square" rtlCol="0">
            <a:spAutoFit/>
          </a:bodyPr>
          <a:lstStyle/>
          <a:p>
            <a:pPr algn="ctr"/>
            <a:r>
              <a:rPr lang="en-US" sz="2400" dirty="0">
                <a:solidFill>
                  <a:schemeClr val="bg1"/>
                </a:solidFill>
              </a:rPr>
              <a:t>XX CLUBS</a:t>
            </a:r>
          </a:p>
          <a:p>
            <a:pPr algn="ctr"/>
            <a:r>
              <a:rPr lang="en-US" sz="2400" dirty="0">
                <a:solidFill>
                  <a:srgbClr val="01B4E7"/>
                </a:solidFill>
              </a:rPr>
              <a:t>+/− XXX from 2017</a:t>
            </a:r>
          </a:p>
        </p:txBody>
      </p:sp>
    </p:spTree>
    <p:custDataLst>
      <p:tags r:id="rId1"/>
    </p:custDataLst>
    <p:extLst>
      <p:ext uri="{BB962C8B-B14F-4D97-AF65-F5344CB8AC3E}">
        <p14:creationId xmlns:p14="http://schemas.microsoft.com/office/powerpoint/2010/main" val="132633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A0A0E7-32EB-46F2-AEDA-C08573ABCDB0}"/>
              </a:ext>
            </a:extLst>
          </p:cNvPr>
          <p:cNvPicPr>
            <a:picLocks noChangeAspect="1"/>
          </p:cNvPicPr>
          <p:nvPr/>
        </p:nvPicPr>
        <p:blipFill rotWithShape="1">
          <a:blip r:embed="rId4">
            <a:extLst>
              <a:ext uri="{28A0092B-C50C-407E-A947-70E740481C1C}">
                <a14:useLocalDpi xmlns:a14="http://schemas.microsoft.com/office/drawing/2010/main" val="0"/>
              </a:ext>
            </a:extLst>
          </a:blip>
          <a:srcRect t="37395"/>
          <a:stretch/>
        </p:blipFill>
        <p:spPr>
          <a:xfrm>
            <a:off x="1" y="-1"/>
            <a:ext cx="12192737" cy="5724939"/>
          </a:xfrm>
          <a:prstGeom prst="rect">
            <a:avLst/>
          </a:prstGeom>
        </p:spPr>
      </p:pic>
      <p:sp>
        <p:nvSpPr>
          <p:cNvPr id="13" name="Rectangle 12"/>
          <p:cNvSpPr/>
          <p:nvPr/>
        </p:nvSpPr>
        <p:spPr>
          <a:xfrm>
            <a:off x="-1" y="4118517"/>
            <a:ext cx="12192001" cy="270177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5" name="Slide Number Placeholder 4"/>
          <p:cNvSpPr>
            <a:spLocks noGrp="1"/>
          </p:cNvSpPr>
          <p:nvPr>
            <p:ph type="sldNum" sz="quarter" idx="12"/>
          </p:nvPr>
        </p:nvSpPr>
        <p:spPr/>
        <p:txBody>
          <a:bodyPr/>
          <a:lstStyle/>
          <a:p>
            <a:fld id="{97A94E25-127B-4C48-AF96-44BA7B823777}" type="slidenum">
              <a:rPr lang="en-US" smtClean="0"/>
              <a:pPr/>
              <a:t>7</a:t>
            </a:fld>
            <a:endParaRPr lang="en-US" dirty="0"/>
          </a:p>
        </p:txBody>
      </p:sp>
      <p:sp>
        <p:nvSpPr>
          <p:cNvPr id="11" name="Rectangle 10"/>
          <p:cNvSpPr/>
          <p:nvPr/>
        </p:nvSpPr>
        <p:spPr>
          <a:xfrm>
            <a:off x="1509309" y="3901954"/>
            <a:ext cx="9408918" cy="1136211"/>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solidFill>
                <a:srgbClr val="01B4E7"/>
              </a:solidFill>
            </a:endParaRPr>
          </a:p>
        </p:txBody>
      </p:sp>
      <p:sp>
        <p:nvSpPr>
          <p:cNvPr id="9" name="Rectangle 8"/>
          <p:cNvSpPr/>
          <p:nvPr/>
        </p:nvSpPr>
        <p:spPr>
          <a:xfrm>
            <a:off x="1348184" y="3675528"/>
            <a:ext cx="9282328" cy="1074470"/>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0" name="TextBox 9"/>
          <p:cNvSpPr txBox="1"/>
          <p:nvPr/>
        </p:nvSpPr>
        <p:spPr>
          <a:xfrm>
            <a:off x="2507677" y="3775569"/>
            <a:ext cx="7412182" cy="830997"/>
          </a:xfrm>
          <a:prstGeom prst="rect">
            <a:avLst/>
          </a:prstGeom>
          <a:noFill/>
        </p:spPr>
        <p:txBody>
          <a:bodyPr wrap="square" rtlCol="0">
            <a:spAutoFit/>
          </a:bodyPr>
          <a:lstStyle/>
          <a:p>
            <a:r>
              <a:rPr lang="en-US" sz="4800" b="1" dirty="0">
                <a:solidFill>
                  <a:schemeClr val="bg1"/>
                </a:solidFill>
              </a:rPr>
              <a:t>EACH ONE, BRING ONE</a:t>
            </a:r>
          </a:p>
        </p:txBody>
      </p:sp>
      <p:sp>
        <p:nvSpPr>
          <p:cNvPr id="12" name="Subtitle 4"/>
          <p:cNvSpPr txBox="1">
            <a:spLocks/>
          </p:cNvSpPr>
          <p:nvPr/>
        </p:nvSpPr>
        <p:spPr>
          <a:xfrm>
            <a:off x="7117977" y="6178099"/>
            <a:ext cx="8417944" cy="7936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rgbClr val="58585A"/>
                </a:solidFill>
              </a:rPr>
              <a:t>ROTARY.ORG/JOIN</a:t>
            </a:r>
          </a:p>
        </p:txBody>
      </p:sp>
      <p:sp>
        <p:nvSpPr>
          <p:cNvPr id="2" name="TextBox 1"/>
          <p:cNvSpPr txBox="1"/>
          <p:nvPr/>
        </p:nvSpPr>
        <p:spPr>
          <a:xfrm>
            <a:off x="671872" y="5108022"/>
            <a:ext cx="10848255" cy="954107"/>
          </a:xfrm>
          <a:prstGeom prst="rect">
            <a:avLst/>
          </a:prstGeom>
          <a:noFill/>
        </p:spPr>
        <p:txBody>
          <a:bodyPr wrap="square" rtlCol="0">
            <a:spAutoFit/>
          </a:bodyPr>
          <a:lstStyle/>
          <a:p>
            <a:r>
              <a:rPr lang="en-US" sz="2800" i="1" dirty="0">
                <a:solidFill>
                  <a:srgbClr val="58585A"/>
                </a:solidFill>
                <a:latin typeface="Arial Narrow" panose="020B0606020202030204" pitchFamily="34" charset="0"/>
              </a:rPr>
              <a:t>“Friends, to live for others, to care for others, to serve others and change their lives is the best way to live our own lives.” — RI President Shekhar Mehta</a:t>
            </a:r>
          </a:p>
        </p:txBody>
      </p:sp>
    </p:spTree>
    <p:custDataLst>
      <p:tags r:id="rId1"/>
    </p:custDataLst>
    <p:extLst>
      <p:ext uri="{BB962C8B-B14F-4D97-AF65-F5344CB8AC3E}">
        <p14:creationId xmlns:p14="http://schemas.microsoft.com/office/powerpoint/2010/main" val="70112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cstate="hqprint">
            <a:extLst>
              <a:ext uri="{28A0092B-C50C-407E-A947-70E740481C1C}">
                <a14:useLocalDpi xmlns:a14="http://schemas.microsoft.com/office/drawing/2010/main" val="0"/>
              </a:ext>
            </a:extLst>
          </a:blip>
          <a:srcRect l="27755"/>
          <a:stretch/>
        </p:blipFill>
        <p:spPr>
          <a:xfrm>
            <a:off x="-33867" y="-86637"/>
            <a:ext cx="7537182" cy="6955188"/>
          </a:xfrm>
          <a:prstGeom prst="rect">
            <a:avLst/>
          </a:prstGeom>
        </p:spPr>
      </p:pic>
      <p:sp>
        <p:nvSpPr>
          <p:cNvPr id="11" name="Title 7"/>
          <p:cNvSpPr txBox="1">
            <a:spLocks/>
          </p:cNvSpPr>
          <p:nvPr/>
        </p:nvSpPr>
        <p:spPr>
          <a:xfrm>
            <a:off x="4305300" y="-26204"/>
            <a:ext cx="7904748" cy="6884203"/>
          </a:xfrm>
          <a:prstGeom prst="rect">
            <a:avLst/>
          </a:prstGeom>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sp>
        <p:nvSpPr>
          <p:cNvPr id="2" name="Text Placeholder 1"/>
          <p:cNvSpPr>
            <a:spLocks noGrp="1"/>
          </p:cNvSpPr>
          <p:nvPr>
            <p:ph type="body" sz="quarter" idx="14"/>
          </p:nvPr>
        </p:nvSpPr>
        <p:spPr>
          <a:xfrm>
            <a:off x="5106514" y="234690"/>
            <a:ext cx="6696464" cy="1135062"/>
          </a:xfrm>
        </p:spPr>
        <p:txBody>
          <a:bodyPr/>
          <a:lstStyle/>
          <a:p>
            <a:r>
              <a:rPr lang="en-US" dirty="0"/>
              <a:t>WHAT MEMBERS WANT</a:t>
            </a:r>
          </a:p>
        </p:txBody>
      </p:sp>
      <p:sp>
        <p:nvSpPr>
          <p:cNvPr id="23" name="Subtitle 22">
            <a:extLst>
              <a:ext uri="{FF2B5EF4-FFF2-40B4-BE49-F238E27FC236}">
                <a16:creationId xmlns:a16="http://schemas.microsoft.com/office/drawing/2014/main" id="{A434ED2D-D6D8-4B5B-ADB9-DEC1605C712E}"/>
              </a:ext>
            </a:extLst>
          </p:cNvPr>
          <p:cNvSpPr>
            <a:spLocks noGrp="1"/>
          </p:cNvSpPr>
          <p:nvPr>
            <p:ph type="subTitle" idx="1"/>
          </p:nvPr>
        </p:nvSpPr>
        <p:spPr>
          <a:xfrm>
            <a:off x="6724846" y="1877630"/>
            <a:ext cx="4734839" cy="1039437"/>
          </a:xfrm>
        </p:spPr>
        <p:txBody>
          <a:bodyPr>
            <a:noAutofit/>
          </a:bodyPr>
          <a:lstStyle/>
          <a:p>
            <a:pPr>
              <a:lnSpc>
                <a:spcPct val="100000"/>
              </a:lnSpc>
              <a:spcBef>
                <a:spcPts val="0"/>
              </a:spcBef>
            </a:pPr>
            <a:r>
              <a:rPr lang="en-US" altLang="en-US" sz="3600" dirty="0">
                <a:latin typeface="Arial Narrow" panose="020B0606020202030204" pitchFamily="34" charset="0"/>
                <a:cs typeface="Arial" panose="020B0604020202020204" pitchFamily="34" charset="0"/>
              </a:rPr>
              <a:t>Local community service</a:t>
            </a:r>
          </a:p>
          <a:p>
            <a:pPr>
              <a:lnSpc>
                <a:spcPct val="100000"/>
              </a:lnSpc>
              <a:spcBef>
                <a:spcPts val="0"/>
              </a:spcBef>
            </a:pPr>
            <a:endParaRPr lang="en-US" altLang="en-US" sz="3600" dirty="0">
              <a:latin typeface="Arial Narrow" panose="020B0606020202030204" pitchFamily="34" charset="0"/>
              <a:cs typeface="Arial" panose="020B0604020202020204" pitchFamily="34" charset="0"/>
            </a:endParaRPr>
          </a:p>
          <a:p>
            <a:pPr>
              <a:lnSpc>
                <a:spcPct val="100000"/>
              </a:lnSpc>
              <a:spcBef>
                <a:spcPts val="0"/>
              </a:spcBef>
            </a:pPr>
            <a:endParaRPr lang="en-US" altLang="en-US" sz="3600" dirty="0">
              <a:latin typeface="Arial Narrow" panose="020B060602020203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a:sym typeface="Arial"/>
            </a:endParaRPr>
          </a:p>
        </p:txBody>
      </p:sp>
      <p:pic>
        <p:nvPicPr>
          <p:cNvPr id="7" name="Picture 8" descr="Picture 8"/>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5333006" y="5263429"/>
            <a:ext cx="902718" cy="902718"/>
          </a:xfrm>
          <a:prstGeom prst="rect">
            <a:avLst/>
          </a:prstGeom>
          <a:ln>
            <a:noFill/>
          </a:ln>
          <a:effectLst>
            <a:outerShdw blurRad="292100" dist="139700" dir="2700000" algn="tl" rotWithShape="0">
              <a:srgbClr val="333333">
                <a:alpha val="65000"/>
              </a:srgbClr>
            </a:outerShdw>
          </a:effectLst>
        </p:spPr>
      </p:pic>
      <p:pic>
        <p:nvPicPr>
          <p:cNvPr id="9" name="Picture 10" descr="Picture 10"/>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5262925" y="3449778"/>
            <a:ext cx="1149409" cy="1153107"/>
          </a:xfrm>
          <a:prstGeom prst="rect">
            <a:avLst/>
          </a:prstGeom>
          <a:ln>
            <a:noFill/>
          </a:ln>
          <a:effectLst>
            <a:outerShdw blurRad="292100" dist="139700" dir="2700000" algn="tl" rotWithShape="0">
              <a:srgbClr val="333333">
                <a:alpha val="65000"/>
              </a:srgbClr>
            </a:outerShdw>
          </a:effectLst>
        </p:spPr>
      </p:pic>
      <p:pic>
        <p:nvPicPr>
          <p:cNvPr id="10" name="Picture 4" descr="Picture 4"/>
          <p:cNvPicPr>
            <a:picLocks noChangeAspect="1"/>
          </p:cNvPicPr>
          <p:nvPr/>
        </p:nvPicPr>
        <p:blipFill>
          <a:blip r:embed="rId7" cstate="screen">
            <a:biLevel thresh="25000"/>
            <a:extLst>
              <a:ext uri="{28A0092B-C50C-407E-A947-70E740481C1C}">
                <a14:useLocalDpi xmlns:a14="http://schemas.microsoft.com/office/drawing/2010/main"/>
              </a:ext>
            </a:extLst>
          </a:blip>
          <a:stretch>
            <a:fillRect/>
          </a:stretch>
        </p:blipFill>
        <p:spPr>
          <a:xfrm>
            <a:off x="5154877" y="1768621"/>
            <a:ext cx="1257457" cy="1257457"/>
          </a:xfrm>
          <a:prstGeom prst="rect">
            <a:avLst/>
          </a:prstGeom>
          <a:ln>
            <a:noFill/>
          </a:ln>
          <a:effectLst>
            <a:outerShdw blurRad="292100" dist="139700" dir="2700000" algn="tl" rotWithShape="0">
              <a:srgbClr val="333333">
                <a:alpha val="65000"/>
              </a:srgbClr>
            </a:outerShdw>
          </a:effectLst>
        </p:spPr>
      </p:pic>
      <p:sp>
        <p:nvSpPr>
          <p:cNvPr id="12" name="Subtitle 22">
            <a:extLst>
              <a:ext uri="{FF2B5EF4-FFF2-40B4-BE49-F238E27FC236}">
                <a16:creationId xmlns:a16="http://schemas.microsoft.com/office/drawing/2014/main" id="{A434ED2D-D6D8-4B5B-ADB9-DEC1605C712E}"/>
              </a:ext>
            </a:extLst>
          </p:cNvPr>
          <p:cNvSpPr txBox="1">
            <a:spLocks/>
          </p:cNvSpPr>
          <p:nvPr/>
        </p:nvSpPr>
        <p:spPr>
          <a:xfrm>
            <a:off x="6724846" y="3642757"/>
            <a:ext cx="4734839" cy="7132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altLang="en-US" sz="3600" dirty="0">
                <a:latin typeface="Arial Narrow" panose="020B0606020202030204" pitchFamily="34" charset="0"/>
                <a:cs typeface="Arial" panose="020B0604020202020204" pitchFamily="34" charset="0"/>
              </a:rPr>
              <a:t>Connecting with others</a:t>
            </a:r>
          </a:p>
          <a:p>
            <a:pPr>
              <a:lnSpc>
                <a:spcPct val="100000"/>
              </a:lnSpc>
              <a:spcBef>
                <a:spcPts val="0"/>
              </a:spcBef>
            </a:pPr>
            <a:endParaRPr lang="en-US" altLang="en-US" sz="3600" dirty="0">
              <a:latin typeface="Arial Narrow" panose="020B0606020202030204" pitchFamily="34" charset="0"/>
              <a:cs typeface="Arial" panose="020B0604020202020204" pitchFamily="34" charset="0"/>
            </a:endParaRPr>
          </a:p>
        </p:txBody>
      </p:sp>
      <p:sp>
        <p:nvSpPr>
          <p:cNvPr id="13" name="Subtitle 22">
            <a:extLst>
              <a:ext uri="{FF2B5EF4-FFF2-40B4-BE49-F238E27FC236}">
                <a16:creationId xmlns:a16="http://schemas.microsoft.com/office/drawing/2014/main" id="{A434ED2D-D6D8-4B5B-ADB9-DEC1605C712E}"/>
              </a:ext>
            </a:extLst>
          </p:cNvPr>
          <p:cNvSpPr txBox="1">
            <a:spLocks/>
          </p:cNvSpPr>
          <p:nvPr/>
        </p:nvSpPr>
        <p:spPr>
          <a:xfrm>
            <a:off x="6724846" y="5081670"/>
            <a:ext cx="4734839" cy="1975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altLang="en-US" sz="3600" dirty="0">
                <a:latin typeface="Arial Narrow" panose="020B0606020202030204" pitchFamily="34" charset="0"/>
                <a:cs typeface="Arial" panose="020B0604020202020204" pitchFamily="34" charset="0"/>
              </a:rPr>
              <a:t>Professional &amp; leadership development opportunities</a:t>
            </a:r>
          </a:p>
        </p:txBody>
      </p:sp>
    </p:spTree>
    <p:custDataLst>
      <p:tags r:id="rId1"/>
    </p:custDataLst>
    <p:extLst>
      <p:ext uri="{BB962C8B-B14F-4D97-AF65-F5344CB8AC3E}">
        <p14:creationId xmlns:p14="http://schemas.microsoft.com/office/powerpoint/2010/main" val="175249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p:cNvSpPr txBox="1">
            <a:spLocks/>
          </p:cNvSpPr>
          <p:nvPr/>
        </p:nvSpPr>
        <p:spPr>
          <a:xfrm>
            <a:off x="0" y="-26203"/>
            <a:ext cx="12192000" cy="6884203"/>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sp>
        <p:nvSpPr>
          <p:cNvPr id="6" name="TextBox 5"/>
          <p:cNvSpPr txBox="1"/>
          <p:nvPr/>
        </p:nvSpPr>
        <p:spPr>
          <a:xfrm>
            <a:off x="434378" y="756707"/>
            <a:ext cx="5638799" cy="59400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Arial Narrow" panose="020B0606020202030204" pitchFamily="34" charset="0"/>
                <a:ea typeface="Arial"/>
                <a:cs typeface="Arial"/>
                <a:sym typeface="Arial"/>
              </a:rPr>
              <a:t>FACTORS THAT INFLUENCE</a:t>
            </a:r>
            <a:r>
              <a:rPr kumimoji="0" lang="en-US" sz="3600" b="1" i="0" u="none" strike="noStrike" cap="none" spc="0" normalizeH="0" dirty="0">
                <a:ln>
                  <a:noFill/>
                </a:ln>
                <a:solidFill>
                  <a:schemeClr val="bg1"/>
                </a:solidFill>
                <a:effectLst/>
                <a:uFillTx/>
                <a:latin typeface="Arial Narrow" panose="020B0606020202030204" pitchFamily="34" charset="0"/>
                <a:ea typeface="Arial"/>
                <a:cs typeface="Arial"/>
                <a:sym typeface="Arial"/>
              </a:rPr>
              <a:t> </a:t>
            </a:r>
            <a:br>
              <a:rPr kumimoji="0" lang="en-US" sz="3600" b="1" i="0" u="none" strike="noStrike" cap="none" spc="0" normalizeH="0" dirty="0">
                <a:ln>
                  <a:noFill/>
                </a:ln>
                <a:solidFill>
                  <a:schemeClr val="bg1"/>
                </a:solidFill>
                <a:effectLst/>
                <a:uFillTx/>
                <a:latin typeface="Arial Narrow" panose="020B0606020202030204" pitchFamily="34" charset="0"/>
                <a:ea typeface="Arial"/>
                <a:cs typeface="Arial"/>
                <a:sym typeface="Arial"/>
              </a:rPr>
            </a:br>
            <a:r>
              <a:rPr kumimoji="0" lang="en-US" sz="3600" b="1" i="0" u="none" strike="noStrike" cap="none" spc="0" normalizeH="0" dirty="0">
                <a:ln>
                  <a:noFill/>
                </a:ln>
                <a:solidFill>
                  <a:schemeClr val="bg1"/>
                </a:solidFill>
                <a:effectLst/>
                <a:uFillTx/>
                <a:latin typeface="Arial Narrow" panose="020B0606020202030204" pitchFamily="34" charset="0"/>
                <a:ea typeface="Arial"/>
                <a:cs typeface="Arial"/>
                <a:sym typeface="Arial"/>
              </a:rPr>
              <a:t>MEMBER SATISFACTION:</a:t>
            </a:r>
          </a:p>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dirty="0">
                <a:ln>
                  <a:noFill/>
                </a:ln>
                <a:solidFill>
                  <a:schemeClr val="bg1"/>
                </a:solidFill>
                <a:effectLst/>
                <a:uFillTx/>
                <a:latin typeface="Arial Narrow" panose="020B0606020202030204" pitchFamily="34" charset="0"/>
                <a:ea typeface="Arial"/>
                <a:cs typeface="Arial"/>
                <a:sym typeface="Arial"/>
              </a:rPr>
              <a:t> </a:t>
            </a:r>
          </a:p>
          <a:p>
            <a:pPr marL="342900" marR="0" indent="-342900" algn="l" defTabSz="914400" rtl="0" fontAlgn="auto" latinLnBrk="0" hangingPunct="0">
              <a:lnSpc>
                <a:spcPct val="100000"/>
              </a:lnSpc>
              <a:spcBef>
                <a:spcPts val="0"/>
              </a:spcBef>
              <a:spcAft>
                <a:spcPts val="0"/>
              </a:spcAft>
              <a:buClrTx/>
              <a:buSzTx/>
              <a:buFont typeface="+mj-lt"/>
              <a:buAutoNum type="arabicPeriod"/>
              <a:tabLst/>
            </a:pPr>
            <a:r>
              <a:rPr lang="en-US" sz="3600" b="1" dirty="0">
                <a:solidFill>
                  <a:srgbClr val="01B4E7"/>
                </a:solidFill>
                <a:latin typeface="Arial Narrow" panose="020B0606020202030204" pitchFamily="34" charset="0"/>
                <a:ea typeface="Arial"/>
                <a:cs typeface="Arial"/>
                <a:sym typeface="Arial"/>
              </a:rPr>
              <a:t>Comfort with other club members</a:t>
            </a:r>
          </a:p>
          <a:p>
            <a:pPr marL="342900" marR="0" indent="-342900" algn="l" defTabSz="914400" rtl="0" fontAlgn="auto" latinLnBrk="0" hangingPunct="0">
              <a:lnSpc>
                <a:spcPct val="100000"/>
              </a:lnSpc>
              <a:spcBef>
                <a:spcPts val="0"/>
              </a:spcBef>
              <a:spcAft>
                <a:spcPts val="0"/>
              </a:spcAft>
              <a:buClrTx/>
              <a:buSzTx/>
              <a:buFont typeface="+mj-lt"/>
              <a:buAutoNum type="arabicPeriod"/>
              <a:tabLst/>
            </a:pPr>
            <a:r>
              <a:rPr lang="en-US" sz="3200" dirty="0">
                <a:solidFill>
                  <a:schemeClr val="bg1"/>
                </a:solidFill>
                <a:latin typeface="Arial Narrow" panose="020B0606020202030204" pitchFamily="34" charset="0"/>
                <a:ea typeface="Arial"/>
                <a:cs typeface="Arial"/>
                <a:sym typeface="Arial"/>
              </a:rPr>
              <a:t>Club’s positive impact in the community</a:t>
            </a:r>
          </a:p>
          <a:p>
            <a:pPr marL="342900" marR="0" indent="-342900" algn="l" defTabSz="914400" rtl="0" fontAlgn="auto" latinLnBrk="0" hangingPunct="0">
              <a:lnSpc>
                <a:spcPct val="100000"/>
              </a:lnSpc>
              <a:spcBef>
                <a:spcPts val="0"/>
              </a:spcBef>
              <a:spcAft>
                <a:spcPts val="0"/>
              </a:spcAft>
              <a:buClrTx/>
              <a:buSzTx/>
              <a:buFont typeface="+mj-lt"/>
              <a:buAutoNum type="arabicPeriod"/>
              <a:tabLst/>
            </a:pPr>
            <a:r>
              <a:rPr lang="en-US" sz="3200" dirty="0">
                <a:solidFill>
                  <a:schemeClr val="bg1"/>
                </a:solidFill>
                <a:latin typeface="Arial Narrow" panose="020B0606020202030204" pitchFamily="34" charset="0"/>
                <a:ea typeface="Arial"/>
                <a:cs typeface="Arial"/>
                <a:sym typeface="Arial"/>
              </a:rPr>
              <a:t>Confidence in club leadership</a:t>
            </a:r>
          </a:p>
          <a:p>
            <a:pPr marL="342900" marR="0" indent="-342900" algn="l" defTabSz="914400" rtl="0" fontAlgn="auto" latinLnBrk="0" hangingPunct="0">
              <a:lnSpc>
                <a:spcPct val="100000"/>
              </a:lnSpc>
              <a:spcBef>
                <a:spcPts val="0"/>
              </a:spcBef>
              <a:spcAft>
                <a:spcPts val="0"/>
              </a:spcAft>
              <a:buClrTx/>
              <a:buSzTx/>
              <a:buFont typeface="+mj-lt"/>
              <a:buAutoNum type="arabicPeriod"/>
              <a:tabLst/>
            </a:pPr>
            <a:r>
              <a:rPr lang="en-US" sz="3200" dirty="0">
                <a:solidFill>
                  <a:schemeClr val="bg1"/>
                </a:solidFill>
                <a:latin typeface="Arial Narrow" panose="020B0606020202030204" pitchFamily="34" charset="0"/>
                <a:ea typeface="Arial"/>
                <a:cs typeface="Arial"/>
                <a:sym typeface="Arial"/>
              </a:rPr>
              <a:t>Enjoying club meetings</a:t>
            </a:r>
          </a:p>
          <a:p>
            <a:pPr marR="0" algn="l" defTabSz="914400" rtl="0" fontAlgn="auto" latinLnBrk="0" hangingPunct="0">
              <a:lnSpc>
                <a:spcPct val="100000"/>
              </a:lnSpc>
              <a:spcBef>
                <a:spcPts val="0"/>
              </a:spcBef>
              <a:spcAft>
                <a:spcPts val="0"/>
              </a:spcAft>
              <a:buClrTx/>
              <a:buSzTx/>
              <a:tabLst/>
            </a:pPr>
            <a:endParaRPr lang="en-US" sz="3600" dirty="0">
              <a:solidFill>
                <a:schemeClr val="bg1"/>
              </a:solidFill>
              <a:latin typeface="Arial Narrow" panose="020B0606020202030204" pitchFamily="34" charset="0"/>
              <a:ea typeface="Arial"/>
              <a:cs typeface="Arial"/>
              <a:sym typeface="Arial"/>
            </a:endParaRPr>
          </a:p>
          <a:p>
            <a:pPr marR="0" algn="l" defTabSz="914400" rtl="0" fontAlgn="auto" latinLnBrk="0" hangingPunct="0">
              <a:lnSpc>
                <a:spcPct val="100000"/>
              </a:lnSpc>
              <a:spcBef>
                <a:spcPts val="0"/>
              </a:spcBef>
              <a:spcAft>
                <a:spcPts val="0"/>
              </a:spcAft>
              <a:buClrTx/>
              <a:buSzTx/>
              <a:tabLst/>
            </a:pPr>
            <a:endParaRPr lang="en-US" dirty="0">
              <a:solidFill>
                <a:srgbClr val="000000"/>
              </a:solidFill>
              <a:latin typeface="Arial"/>
              <a:ea typeface="Arial"/>
              <a:cs typeface="Arial"/>
              <a:sym typeface="Arial"/>
            </a:endParaRPr>
          </a:p>
          <a:p>
            <a:pPr marL="342900" marR="0" indent="-342900" algn="l" defTabSz="914400" rtl="0" fontAlgn="auto" latinLnBrk="0" hangingPunct="0">
              <a:lnSpc>
                <a:spcPct val="100000"/>
              </a:lnSpc>
              <a:spcBef>
                <a:spcPts val="0"/>
              </a:spcBef>
              <a:spcAft>
                <a:spcPts val="0"/>
              </a:spcAft>
              <a:buClrTx/>
              <a:buSzTx/>
              <a:buFont typeface="+mj-lt"/>
              <a:buAutoNum type="arabicPeriod"/>
              <a:tabLst/>
            </a:pPr>
            <a:endParaRPr lang="en-US" dirty="0">
              <a:solidFill>
                <a:srgbClr val="000000"/>
              </a:solidFill>
              <a:latin typeface="Arial"/>
              <a:ea typeface="Arial"/>
              <a:cs typeface="Arial"/>
              <a:sym typeface="Arial"/>
            </a:endParaRPr>
          </a:p>
        </p:txBody>
      </p:sp>
      <p:sp>
        <p:nvSpPr>
          <p:cNvPr id="5" name="TextBox 4"/>
          <p:cNvSpPr txBox="1"/>
          <p:nvPr/>
        </p:nvSpPr>
        <p:spPr>
          <a:xfrm>
            <a:off x="6507555" y="756707"/>
            <a:ext cx="6305088" cy="3908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914400" rtl="0" fontAlgn="auto" latinLnBrk="0" hangingPunct="0">
              <a:lnSpc>
                <a:spcPct val="100000"/>
              </a:lnSpc>
              <a:spcBef>
                <a:spcPts val="0"/>
              </a:spcBef>
              <a:spcAft>
                <a:spcPts val="0"/>
              </a:spcAft>
              <a:buClrTx/>
              <a:buSzTx/>
              <a:tabLst/>
            </a:pPr>
            <a:r>
              <a:rPr lang="en-US" sz="3600" b="1" dirty="0">
                <a:solidFill>
                  <a:schemeClr val="bg1"/>
                </a:solidFill>
                <a:latin typeface="Arial Narrow" panose="020B0606020202030204" pitchFamily="34" charset="0"/>
                <a:ea typeface="Arial"/>
                <a:cs typeface="Arial"/>
                <a:sym typeface="Arial"/>
              </a:rPr>
              <a:t>FACTORS THAT INFLUENCE </a:t>
            </a:r>
            <a:br>
              <a:rPr lang="en-US" sz="3600" b="1" dirty="0">
                <a:solidFill>
                  <a:schemeClr val="bg1"/>
                </a:solidFill>
                <a:latin typeface="Arial Narrow" panose="020B0606020202030204" pitchFamily="34" charset="0"/>
                <a:ea typeface="Arial"/>
                <a:cs typeface="Arial"/>
                <a:sym typeface="Arial"/>
              </a:rPr>
            </a:br>
            <a:r>
              <a:rPr lang="en-US" sz="3600" b="1" dirty="0">
                <a:solidFill>
                  <a:schemeClr val="bg1"/>
                </a:solidFill>
                <a:latin typeface="Arial Narrow" panose="020B0606020202030204" pitchFamily="34" charset="0"/>
                <a:ea typeface="Arial"/>
                <a:cs typeface="Arial"/>
                <a:sym typeface="Arial"/>
              </a:rPr>
              <a:t>MEMBER RETENTION: </a:t>
            </a:r>
          </a:p>
          <a:p>
            <a:pPr marR="0" algn="l" defTabSz="914400" rtl="0" fontAlgn="auto" latinLnBrk="0" hangingPunct="0">
              <a:lnSpc>
                <a:spcPct val="100000"/>
              </a:lnSpc>
              <a:spcBef>
                <a:spcPts val="0"/>
              </a:spcBef>
              <a:spcAft>
                <a:spcPts val="0"/>
              </a:spcAft>
              <a:buClrTx/>
              <a:buSzTx/>
              <a:tabLst>
                <a:tab pos="463550" algn="l"/>
              </a:tabLst>
            </a:pPr>
            <a:br>
              <a:rPr lang="en-US" sz="3600" b="1" dirty="0">
                <a:solidFill>
                  <a:schemeClr val="bg1"/>
                </a:solidFill>
                <a:latin typeface="Arial Narrow" panose="020B0606020202030204" pitchFamily="34" charset="0"/>
                <a:ea typeface="Arial"/>
                <a:cs typeface="Arial"/>
                <a:sym typeface="Arial"/>
              </a:rPr>
            </a:br>
            <a:r>
              <a:rPr lang="en-US" sz="3600" b="1" dirty="0">
                <a:solidFill>
                  <a:srgbClr val="01B4E7"/>
                </a:solidFill>
                <a:latin typeface="Arial Narrow" panose="020B0606020202030204" pitchFamily="34" charset="0"/>
                <a:ea typeface="Arial"/>
                <a:cs typeface="Arial"/>
                <a:sym typeface="Arial"/>
              </a:rPr>
              <a:t>1. Comfort with other club   	members</a:t>
            </a:r>
          </a:p>
          <a:p>
            <a:pPr marR="0" algn="l" defTabSz="914400" rtl="0" fontAlgn="auto" latinLnBrk="0" hangingPunct="0">
              <a:lnSpc>
                <a:spcPct val="100000"/>
              </a:lnSpc>
              <a:spcBef>
                <a:spcPts val="0"/>
              </a:spcBef>
              <a:spcAft>
                <a:spcPts val="0"/>
              </a:spcAft>
              <a:buClrTx/>
              <a:buSzTx/>
              <a:tabLst/>
            </a:pPr>
            <a:r>
              <a:rPr lang="en-US" sz="3200" dirty="0">
                <a:solidFill>
                  <a:schemeClr val="bg1"/>
                </a:solidFill>
                <a:latin typeface="Arial Narrow" panose="020B0606020202030204" pitchFamily="34" charset="0"/>
                <a:ea typeface="Arial"/>
                <a:cs typeface="Arial"/>
                <a:sym typeface="Arial"/>
              </a:rPr>
              <a:t>2. Enjoying club meetings</a:t>
            </a:r>
          </a:p>
          <a:p>
            <a:pPr marR="0" algn="l" defTabSz="914400" rtl="0" fontAlgn="auto" latinLnBrk="0" hangingPunct="0">
              <a:lnSpc>
                <a:spcPct val="100000"/>
              </a:lnSpc>
              <a:spcBef>
                <a:spcPts val="0"/>
              </a:spcBef>
              <a:spcAft>
                <a:spcPts val="0"/>
              </a:spcAft>
              <a:buClrTx/>
              <a:buSzTx/>
              <a:tabLst/>
            </a:pPr>
            <a:endParaRPr lang="en-US" dirty="0">
              <a:solidFill>
                <a:srgbClr val="000000"/>
              </a:solidFill>
              <a:latin typeface="Arial"/>
              <a:ea typeface="Arial"/>
              <a:cs typeface="Arial"/>
              <a:sym typeface="Arial"/>
            </a:endParaRPr>
          </a:p>
          <a:p>
            <a:pPr marL="342900" marR="0" indent="-342900" algn="l" defTabSz="914400" rtl="0" fontAlgn="auto" latinLnBrk="0" hangingPunct="0">
              <a:lnSpc>
                <a:spcPct val="100000"/>
              </a:lnSpc>
              <a:spcBef>
                <a:spcPts val="0"/>
              </a:spcBef>
              <a:spcAft>
                <a:spcPts val="0"/>
              </a:spcAft>
              <a:buClrTx/>
              <a:buSzTx/>
              <a:buFont typeface="+mj-lt"/>
              <a:buAutoNum type="arabicPeriod"/>
              <a:tabLst/>
            </a:pPr>
            <a:endParaRPr lang="en-US" dirty="0">
              <a:solidFill>
                <a:srgbClr val="000000"/>
              </a:solidFill>
              <a:latin typeface="Arial"/>
              <a:ea typeface="Arial"/>
              <a:cs typeface="Arial"/>
              <a:sym typeface="Arial"/>
            </a:endParaRPr>
          </a:p>
        </p:txBody>
      </p:sp>
      <p:cxnSp>
        <p:nvCxnSpPr>
          <p:cNvPr id="8" name="Straight Connector 7"/>
          <p:cNvCxnSpPr/>
          <p:nvPr/>
        </p:nvCxnSpPr>
        <p:spPr>
          <a:xfrm flipH="1" flipV="1">
            <a:off x="6073177" y="756708"/>
            <a:ext cx="22823" cy="5940085"/>
          </a:xfrm>
          <a:prstGeom prst="line">
            <a:avLst/>
          </a:prstGeom>
          <a:ln w="47625">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9628761" y="4455268"/>
            <a:ext cx="2042807" cy="20428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937296"/>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69370df-1b75-469d-a9d4-424b0b9f5a67">
      <Terms xmlns="http://schemas.microsoft.com/office/infopath/2007/PartnerControls"/>
    </lcf76f155ced4ddcb4097134ff3c332f>
    <TaxCatchAll xmlns="710d263c-44d6-4b3f-885c-e31229c24d0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5" ma:contentTypeDescription="Create a new document." ma:contentTypeScope="" ma:versionID="d4ab2c9d1a605cdea77b1ab25e11b958">
  <xsd:schema xmlns:xsd="http://www.w3.org/2001/XMLSchema" xmlns:xs="http://www.w3.org/2001/XMLSchema" xmlns:p="http://schemas.microsoft.com/office/2006/metadata/properties" xmlns:ns2="41d4868e-e7c5-4a0f-bea8-40f63a832f74" xmlns:ns3="069370df-1b75-469d-a9d4-424b0b9f5a67" xmlns:ns4="710d263c-44d6-4b3f-885c-e31229c24d0d" targetNamespace="http://schemas.microsoft.com/office/2006/metadata/properties" ma:root="true" ma:fieldsID="51038656bec018959b664e201ad9a229" ns2:_="" ns3:_="" ns4:_="">
    <xsd:import namespace="41d4868e-e7c5-4a0f-bea8-40f63a832f74"/>
    <xsd:import namespace="069370df-1b75-469d-a9d4-424b0b9f5a67"/>
    <xsd:import namespace="710d263c-44d6-4b3f-885c-e31229c24d0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10d263c-44d6-4b3f-885c-e31229c24d0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c1a9c98-bc23-4df9-8b29-b24e13f3359b}" ma:internalName="TaxCatchAll" ma:showField="CatchAllData" ma:web="710d263c-44d6-4b3f-885c-e31229c24d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D2427C-728B-4C63-87D2-30BB2F459917}">
  <ds:schemaRefs>
    <ds:schemaRef ds:uri="http://schemas.microsoft.com/sharepoint/v3/contenttype/forms"/>
  </ds:schemaRefs>
</ds:datastoreItem>
</file>

<file path=customXml/itemProps2.xml><?xml version="1.0" encoding="utf-8"?>
<ds:datastoreItem xmlns:ds="http://schemas.openxmlformats.org/officeDocument/2006/customXml" ds:itemID="{8D907746-948B-431F-9FEC-993A4876518B}">
  <ds:schemaRefs>
    <ds:schemaRef ds:uri="http://purl.org/dc/elements/1.1/"/>
    <ds:schemaRef ds:uri="1f097dfa-9cbd-4f84-9850-6e7cae909781"/>
    <ds:schemaRef ds:uri="http://schemas.microsoft.com/office/2006/metadata/properties"/>
    <ds:schemaRef ds:uri="http://purl.org/dc/terms/"/>
    <ds:schemaRef ds:uri="http://schemas.microsoft.com/sharepoint/v3"/>
    <ds:schemaRef ds:uri="http://schemas.microsoft.com/office/2006/documentManagement/types"/>
    <ds:schemaRef ds:uri="http://schemas.openxmlformats.org/package/2006/metadata/core-properties"/>
    <ds:schemaRef ds:uri="http://schemas.microsoft.com/office/infopath/2007/PartnerControls"/>
    <ds:schemaRef ds:uri="31cc3d0e-5959-4987-9d20-de23da659f5c"/>
    <ds:schemaRef ds:uri="http://www.w3.org/XML/1998/namespace"/>
    <ds:schemaRef ds:uri="http://purl.org/dc/dcmitype/"/>
  </ds:schemaRefs>
</ds:datastoreItem>
</file>

<file path=customXml/itemProps3.xml><?xml version="1.0" encoding="utf-8"?>
<ds:datastoreItem xmlns:ds="http://schemas.openxmlformats.org/officeDocument/2006/customXml" ds:itemID="{8C7E91CC-3137-4493-935F-0E86530C7359}"/>
</file>

<file path=docProps/app.xml><?xml version="1.0" encoding="utf-8"?>
<Properties xmlns="http://schemas.openxmlformats.org/officeDocument/2006/extended-properties" xmlns:vt="http://schemas.openxmlformats.org/officeDocument/2006/docPropsVTypes">
  <Template/>
  <TotalTime>9413</TotalTime>
  <Words>3235</Words>
  <Application>Microsoft Office PowerPoint</Application>
  <PresentationFormat>Widescreen</PresentationFormat>
  <Paragraphs>256</Paragraphs>
  <Slides>15</Slides>
  <Notes>15</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Arial Narrow</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Lee Ann Searight</cp:lastModifiedBy>
  <cp:revision>467</cp:revision>
  <cp:lastPrinted>2020-09-10T18:12:28Z</cp:lastPrinted>
  <dcterms:created xsi:type="dcterms:W3CDTF">2019-11-18T03:22:22Z</dcterms:created>
  <dcterms:modified xsi:type="dcterms:W3CDTF">2022-03-07T20:05:01Z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0x0101001C0041018965C148B8386E7CAFFFD3D7</vt:lpwstr>
  </property>
  <property fmtid="{D5CDD505-2E9C-101B-9397-08002B2CF9AE}" pid="3" name="ArticulateGUID">
    <vt:lpwstr>999353F6-ECC4-48C6-889C-F6AB0DB02C9C</vt:lpwstr>
  </property>
  <property fmtid="{D5CDD505-2E9C-101B-9397-08002B2CF9AE}" pid="4" name="ArticulatePath">
    <vt:lpwstr>State of Membership July 2021 20210902-018</vt:lpwstr>
  </property>
  <property fmtid="{D5CDD505-2E9C-101B-9397-08002B2CF9AE}" pid="5" name="MediaServiceImageTags">
    <vt:lpwstr/>
  </property>
</Properties>
</file>