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03" r:id="rId3"/>
    <p:sldId id="312" r:id="rId4"/>
    <p:sldId id="305" r:id="rId5"/>
    <p:sldId id="308" r:id="rId6"/>
    <p:sldId id="309" r:id="rId7"/>
    <p:sldId id="310" r:id="rId8"/>
    <p:sldId id="311" r:id="rId9"/>
    <p:sldId id="314" r:id="rId10"/>
    <p:sldId id="313" r:id="rId11"/>
  </p:sldIdLst>
  <p:sldSz cx="12192000" cy="6858000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993366"/>
    <a:srgbClr val="E34C29"/>
    <a:srgbClr val="1ECFE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B433EA-42B5-AF6A-6357-AC131FFDE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282A42B-8FD2-DE64-8118-86073F16F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829C5E6-9C4E-D25E-A62E-7D9C5315E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7DD5D4A-34C3-E47F-0FF0-1F996085A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236FC9D-64A2-974E-CAA5-F6EA7990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4859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6525AB-CCDB-859A-E85B-565C00FA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7B87843-8998-48EC-3035-8E6BC2073C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31DDAC2-153A-DD4A-22CD-F73B643EE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CE841CE-7E17-1F9E-9E79-DB876440E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CDF7DB6-CEA2-86FF-04DA-6A2CA3DAB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E10B0E2-0918-AB2C-0155-69FA3B072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21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179B1D-D639-4648-EC14-85BEB3C8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15ACBC1-8C41-64B2-1804-3E66D5BAE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CA135E9-5A3C-8276-E0D7-9F8313170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B7EDF1-D1B5-137E-10DE-15C50D6B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A193D44-AD13-4065-E474-EAA2C47C6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2156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95FE7CD-41DB-9622-B9AC-B2D4E5AF9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D491A1B-0201-CECB-E4DB-F25079747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B704B1-5215-48BB-9381-D6484890F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BAF7C95-3F9B-B4EE-BCED-3E6DEB482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DB9DFD9-56B3-50AD-A6E3-E5CA9700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7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0DFBDB-A4E2-7D37-7C39-25E5BD3AD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329E06-3397-D478-2A2A-D0B3D9782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A4C826E-943F-8876-3502-CA8234609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89BD959-3779-42DF-39B8-5EB7A045C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ECF08A-B957-31F5-487F-22499E16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410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D6F765-E024-058F-74A7-35D00F67C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0F825FD-3814-1255-1D46-5DA881897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EB3AB2C-1D3C-1DAD-749B-4230DD3B5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C8AE928-6C2D-0BE0-ABD6-884E95D6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0A32318-811C-161C-B228-7F846302C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172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30CF5D-37C9-8989-93EB-DE4BC385B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84FC91-9FC5-4DE4-F4FB-3F0794902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BB42E23-3EA4-693C-2DC5-BDCB5EA5D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33F3F29-3326-1FB3-5C48-E5626AC22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30EDD40-D28F-75A4-0ADE-0343D494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C4F1A31-33CE-F57B-2451-DF8A68E1B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385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7429D0-07A9-08C1-F239-B0543BCC6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365238D-AC81-3AFE-891F-8EFAE9AE6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A4670DB-8CE5-8D61-16C2-998F6CDE3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ED9AD8F-81E0-F15E-B501-7E45EEB8C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D78094B-0E36-4A27-CB84-14BCF05B46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8E8EC10-1998-210C-1C45-E1B471210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F8CD4F6-2982-671E-7C26-451411187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8862ED3-8BB2-00D2-EB9E-09F398A9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848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F019BB-3DBF-2695-E6D0-7355D591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530948F-CC4A-718B-16A7-D82512F46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48F4A96-DAC5-09D4-ED02-10977770F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6897EBB-0DC0-9C30-B266-5C60444B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39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D1688B9-43A6-468D-5E4F-F8EC26FEC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297C8F3-5FD6-693E-BEAF-D264D8D19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38F37DF-E12D-710F-BFC6-65174FFDE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488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 userDrawn="1"/>
        </p:nvSpPr>
        <p:spPr bwMode="auto">
          <a:xfrm>
            <a:off x="0" y="6624638"/>
            <a:ext cx="10372725" cy="233362"/>
          </a:xfrm>
          <a:custGeom>
            <a:avLst/>
            <a:gdLst>
              <a:gd name="T0" fmla="*/ 0 w 13604"/>
              <a:gd name="T1" fmla="*/ 198028447 h 275"/>
              <a:gd name="T2" fmla="*/ 2147483647 w 13604"/>
              <a:gd name="T3" fmla="*/ 198028447 h 275"/>
              <a:gd name="T4" fmla="*/ 2147483647 w 13604"/>
              <a:gd name="T5" fmla="*/ 0 h 275"/>
              <a:gd name="T6" fmla="*/ 0 w 13604"/>
              <a:gd name="T7" fmla="*/ 0 h 275"/>
              <a:gd name="T8" fmla="*/ 0 w 13604"/>
              <a:gd name="T9" fmla="*/ 198028447 h 2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04" h="275">
                <a:moveTo>
                  <a:pt x="0" y="275"/>
                </a:moveTo>
                <a:lnTo>
                  <a:pt x="13508" y="275"/>
                </a:lnTo>
                <a:lnTo>
                  <a:pt x="13604" y="0"/>
                </a:lnTo>
                <a:lnTo>
                  <a:pt x="0" y="0"/>
                </a:lnTo>
                <a:lnTo>
                  <a:pt x="0" y="275"/>
                </a:lnTo>
                <a:close/>
              </a:path>
            </a:pathLst>
          </a:custGeom>
          <a:solidFill>
            <a:srgbClr val="3FAF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6"/>
          <p:cNvSpPr>
            <a:spLocks/>
          </p:cNvSpPr>
          <p:nvPr userDrawn="1"/>
        </p:nvSpPr>
        <p:spPr bwMode="auto">
          <a:xfrm>
            <a:off x="10337800" y="6481763"/>
            <a:ext cx="1858963" cy="376237"/>
          </a:xfrm>
          <a:custGeom>
            <a:avLst/>
            <a:gdLst>
              <a:gd name="T0" fmla="*/ 94109716 w 2439"/>
              <a:gd name="T1" fmla="*/ 0 h 443"/>
              <a:gd name="T2" fmla="*/ 0 w 2439"/>
              <a:gd name="T3" fmla="*/ 319535621 h 443"/>
              <a:gd name="T4" fmla="*/ 1416868977 w 2439"/>
              <a:gd name="T5" fmla="*/ 319535621 h 443"/>
              <a:gd name="T6" fmla="*/ 1416868977 w 2439"/>
              <a:gd name="T7" fmla="*/ 0 h 443"/>
              <a:gd name="T8" fmla="*/ 94109716 w 2439"/>
              <a:gd name="T9" fmla="*/ 0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39" h="443">
                <a:moveTo>
                  <a:pt x="162" y="0"/>
                </a:moveTo>
                <a:lnTo>
                  <a:pt x="0" y="443"/>
                </a:lnTo>
                <a:lnTo>
                  <a:pt x="2439" y="443"/>
                </a:lnTo>
                <a:lnTo>
                  <a:pt x="2439" y="0"/>
                </a:lnTo>
                <a:lnTo>
                  <a:pt x="162" y="0"/>
                </a:lnTo>
                <a:close/>
              </a:path>
            </a:pathLst>
          </a:custGeom>
          <a:solidFill>
            <a:srgbClr val="4674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10809288" y="6545263"/>
            <a:ext cx="11160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第          页</a:t>
            </a:r>
            <a:endParaRPr lang="zh-CN" altLang="en-US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11137900" y="6500813"/>
            <a:ext cx="45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  <a:defRPr/>
            </a:pPr>
            <a:fld id="{FBDADD55-65DA-4212-A115-D6AC581A7B73}" type="slidenum">
              <a:rPr lang="zh-CN" altLang="en-US" sz="160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pPr algn="ctr" eaLnBrk="1" hangingPunct="1">
                <a:buFont typeface="Arial" pitchFamily="34" charset="0"/>
                <a:buNone/>
                <a:defRPr/>
              </a:pPr>
              <a:t>‹#›</a:t>
            </a:fld>
            <a:endParaRPr lang="zh-CN" altLang="en-US" sz="160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146D8-BD5D-4BC6-A9D8-1D910EDCA763}" type="datetimeFigureOut">
              <a:rPr lang="zh-CN" altLang="en-US"/>
              <a:pPr>
                <a:defRPr/>
              </a:pPr>
              <a:t>2023/9/4</a:t>
            </a:fld>
            <a:endParaRPr lang="zh-CN" altLang="en-US"/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164255-5A97-4F8E-B77A-1240E7A908DB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46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F871B7-4D40-37B6-76E2-EA36DF337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C615A66-382D-C482-584F-B70638754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068028E-477E-F0E1-CC09-F75EA3497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171011D-740C-924B-23CC-54A83A472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81915E1-8E1D-6F95-66FB-3FD13B2D2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601F263-7968-5CA9-D566-4ADBDE40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636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A5D43B4-EB34-38DD-49A6-FFB197BC6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A1836D7-0ED3-8D49-B9D0-8D3D79BD3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E94B816-8B23-7869-7CBC-6245AD7A6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00F5C-FD13-443A-B985-17DCA738B42B}" type="datetimeFigureOut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A2FA749-8061-6E37-0429-9F2F9A749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331F5E-CEAF-B430-9A54-FE72E4DB8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271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1D9BA42-5DA9-D1CD-17B4-5778EF566F5A}"/>
              </a:ext>
            </a:extLst>
          </p:cNvPr>
          <p:cNvSpPr/>
          <p:nvPr/>
        </p:nvSpPr>
        <p:spPr bwMode="auto">
          <a:xfrm>
            <a:off x="0" y="1075499"/>
            <a:ext cx="12192000" cy="1909277"/>
          </a:xfrm>
          <a:prstGeom prst="rect">
            <a:avLst/>
          </a:prstGeom>
          <a:solidFill>
            <a:srgbClr val="3FA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矩形 7">
            <a:extLst>
              <a:ext uri="{FF2B5EF4-FFF2-40B4-BE49-F238E27FC236}">
                <a16:creationId xmlns:a16="http://schemas.microsoft.com/office/drawing/2014/main" id="{8DFA7EB5-55FD-86B9-9C20-225B0CE95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627" y="1129115"/>
            <a:ext cx="972057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zh-TW" altLang="en-US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國際扶輪</a:t>
            </a:r>
            <a:r>
              <a:rPr lang="en-US" altLang="zh-TW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TW" altLang="en-US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地帶 </a:t>
            </a:r>
            <a:r>
              <a:rPr lang="en-US" altLang="zh-TW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2023-24</a:t>
            </a:r>
            <a:r>
              <a:rPr lang="zh-TW" altLang="en-US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年度  </a:t>
            </a:r>
            <a:endParaRPr lang="en-US" altLang="zh-TW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/>
            <a:r>
              <a:rPr lang="zh-TW" altLang="en-US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全球及台灣社員成長現況報告</a:t>
            </a:r>
            <a:endParaRPr lang="en-US" altLang="zh-TW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/>
            <a:r>
              <a:rPr lang="en-US" altLang="zh-TW" sz="40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Global&amp;Taiwan</a:t>
            </a:r>
            <a:r>
              <a:rPr lang="en-US" altLang="zh-TW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TW" sz="40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Rotarin</a:t>
            </a:r>
            <a:r>
              <a:rPr lang="en-US" altLang="zh-TW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Growth Report</a:t>
            </a:r>
            <a:endParaRPr lang="zh-CN" altLang="en-US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圖片 5" descr="一張含有 人的臉孔, 人員, 領結, 男人 的圖片&#10;&#10;自動產生的描述">
            <a:extLst>
              <a:ext uri="{FF2B5EF4-FFF2-40B4-BE49-F238E27FC236}">
                <a16:creationId xmlns:a16="http://schemas.microsoft.com/office/drawing/2014/main" id="{DA3EE94F-6DE9-8686-FBDF-08E4DF9218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00" y="3151437"/>
            <a:ext cx="2583166" cy="3198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FE580E3A-D239-6A19-CDA7-28916343E17A}"/>
              </a:ext>
            </a:extLst>
          </p:cNvPr>
          <p:cNvSpPr txBox="1"/>
          <p:nvPr/>
        </p:nvSpPr>
        <p:spPr>
          <a:xfrm>
            <a:off x="5396642" y="3537257"/>
            <a:ext cx="62100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TW" sz="36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Zone 9 Rotary </a:t>
            </a:r>
            <a:r>
              <a:rPr lang="en-US" altLang="zh-TW" sz="32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Coordinator</a:t>
            </a:r>
          </a:p>
          <a:p>
            <a:pPr>
              <a:lnSpc>
                <a:spcPts val="4800"/>
              </a:lnSpc>
            </a:pPr>
            <a:r>
              <a:rPr lang="en-US" altLang="zh-TW" sz="4000" b="1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9</a:t>
            </a:r>
            <a:r>
              <a:rPr lang="zh-TW" altLang="en-US" sz="4000" b="1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地帶扶輪協調人</a:t>
            </a:r>
            <a:endParaRPr lang="en-US" altLang="zh-TW" sz="4000" b="1" dirty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>
              <a:lnSpc>
                <a:spcPts val="4800"/>
              </a:lnSpc>
            </a:pPr>
            <a:r>
              <a:rPr lang="zh-TW" altLang="en-US" sz="4000" b="1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賴志明 </a:t>
            </a:r>
            <a:r>
              <a:rPr lang="en-US" altLang="zh-TW" sz="4000" b="1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RC Jimmy</a:t>
            </a:r>
          </a:p>
          <a:p>
            <a:pPr>
              <a:lnSpc>
                <a:spcPts val="4800"/>
              </a:lnSpc>
            </a:pPr>
            <a:r>
              <a:rPr lang="en-US" altLang="zh-TW" sz="4000" b="1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</a:t>
            </a:r>
            <a:r>
              <a:rPr lang="en-US" altLang="zh-TW" sz="3200" b="1">
                <a:solidFill>
                  <a:schemeClr val="accent6">
                    <a:lumMod val="50000"/>
                  </a:schemeClr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2023/9/01</a:t>
            </a:r>
            <a:endParaRPr lang="en-US" altLang="zh-TW" sz="3200" b="1" dirty="0">
              <a:solidFill>
                <a:schemeClr val="accent6">
                  <a:lumMod val="50000"/>
                </a:schemeClr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pic>
        <p:nvPicPr>
          <p:cNvPr id="10" name="圖片 9" descr="一張含有 文字, 圖形, 字型, 平面設計 的圖片&#10;&#10;自動產生的描述">
            <a:extLst>
              <a:ext uri="{FF2B5EF4-FFF2-40B4-BE49-F238E27FC236}">
                <a16:creationId xmlns:a16="http://schemas.microsoft.com/office/drawing/2014/main" id="{85E5911A-13AC-885A-13BE-881498CB5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863" y="121540"/>
            <a:ext cx="4592274" cy="953959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5EB57A87-DC48-4DDC-9D61-C6FDF65195FC}"/>
              </a:ext>
            </a:extLst>
          </p:cNvPr>
          <p:cNvSpPr txBox="1"/>
          <p:nvPr/>
        </p:nvSpPr>
        <p:spPr>
          <a:xfrm>
            <a:off x="178904" y="1158829"/>
            <a:ext cx="327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rgbClr val="FFFF00"/>
                </a:solidFill>
                <a:latin typeface="Abril Fatface" panose="02000503000000020003" pitchFamily="50" charset="0"/>
              </a:rPr>
              <a:t>RI  Zone  9</a:t>
            </a:r>
            <a:endParaRPr lang="zh-TW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07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8300E2C-2095-CAD7-2374-405F07804487}"/>
              </a:ext>
            </a:extLst>
          </p:cNvPr>
          <p:cNvSpPr/>
          <p:nvPr/>
        </p:nvSpPr>
        <p:spPr bwMode="auto">
          <a:xfrm>
            <a:off x="0" y="128706"/>
            <a:ext cx="12192000" cy="58059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 RI Zone 9 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國際扶輪第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9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地帶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2023-24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年度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51B04A3-B310-ACD4-D813-0033B1A71179}"/>
              </a:ext>
            </a:extLst>
          </p:cNvPr>
          <p:cNvSpPr/>
          <p:nvPr/>
        </p:nvSpPr>
        <p:spPr bwMode="auto">
          <a:xfrm>
            <a:off x="0" y="717786"/>
            <a:ext cx="12192000" cy="4041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2023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7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日起終止社  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依終止日期排列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CN" altLang="en-US" sz="3200" b="1" noProof="1">
              <a:ln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DD19BA5B-282A-144B-3BAA-F44DC1125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556788"/>
              </p:ext>
            </p:extLst>
          </p:nvPr>
        </p:nvGraphicFramePr>
        <p:xfrm>
          <a:off x="239352" y="1175326"/>
          <a:ext cx="11713295" cy="522665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66842">
                  <a:extLst>
                    <a:ext uri="{9D8B030D-6E8A-4147-A177-3AD203B41FA5}">
                      <a16:colId xmlns:a16="http://schemas.microsoft.com/office/drawing/2014/main" val="3284576041"/>
                    </a:ext>
                  </a:extLst>
                </a:gridCol>
                <a:gridCol w="1245379">
                  <a:extLst>
                    <a:ext uri="{9D8B030D-6E8A-4147-A177-3AD203B41FA5}">
                      <a16:colId xmlns:a16="http://schemas.microsoft.com/office/drawing/2014/main" val="487387121"/>
                    </a:ext>
                  </a:extLst>
                </a:gridCol>
                <a:gridCol w="4615756">
                  <a:extLst>
                    <a:ext uri="{9D8B030D-6E8A-4147-A177-3AD203B41FA5}">
                      <a16:colId xmlns:a16="http://schemas.microsoft.com/office/drawing/2014/main" val="973193463"/>
                    </a:ext>
                  </a:extLst>
                </a:gridCol>
                <a:gridCol w="2342659">
                  <a:extLst>
                    <a:ext uri="{9D8B030D-6E8A-4147-A177-3AD203B41FA5}">
                      <a16:colId xmlns:a16="http://schemas.microsoft.com/office/drawing/2014/main" val="445011837"/>
                    </a:ext>
                  </a:extLst>
                </a:gridCol>
                <a:gridCol w="2342659">
                  <a:extLst>
                    <a:ext uri="{9D8B030D-6E8A-4147-A177-3AD203B41FA5}">
                      <a16:colId xmlns:a16="http://schemas.microsoft.com/office/drawing/2014/main" val="1508019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所屬地區</a:t>
                      </a:r>
                    </a:p>
                  </a:txBody>
                  <a:tcPr>
                    <a:solidFill>
                      <a:srgbClr val="E34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CLUB</a:t>
                      </a:r>
                      <a:r>
                        <a:rPr lang="zh-TW" alt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ID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34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CLUB</a:t>
                      </a:r>
                      <a:r>
                        <a:rPr lang="zh-TW" alt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NAME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E34C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Club Charter Date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34C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Club Terminate Date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34C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657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3470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89047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Tainan Dream Biography City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09-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二月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-2018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25-7-2023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428837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022115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788067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984729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960498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39878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906821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222647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2096417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4056106238"/>
                  </a:ext>
                </a:extLst>
              </a:tr>
              <a:tr h="405738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123336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596248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430016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8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數字, 字型, 螢幕擷取畫面 的圖片&#10;&#10;自動產生的描述">
            <a:extLst>
              <a:ext uri="{FF2B5EF4-FFF2-40B4-BE49-F238E27FC236}">
                <a16:creationId xmlns:a16="http://schemas.microsoft.com/office/drawing/2014/main" id="{2B0AE9A7-7CB8-9768-7FD3-9D1619D46E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5"/>
          <a:stretch/>
        </p:blipFill>
        <p:spPr>
          <a:xfrm>
            <a:off x="187036" y="0"/>
            <a:ext cx="11817927" cy="641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42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, 標誌 的圖片&#10;&#10;自動產生的描述">
            <a:extLst>
              <a:ext uri="{FF2B5EF4-FFF2-40B4-BE49-F238E27FC236}">
                <a16:creationId xmlns:a16="http://schemas.microsoft.com/office/drawing/2014/main" id="{F0566348-2231-CB86-A4A4-1E17F57D3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" y="0"/>
            <a:ext cx="12113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46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數字, 字型 的圖片&#10;&#10;自動產生的描述">
            <a:extLst>
              <a:ext uri="{FF2B5EF4-FFF2-40B4-BE49-F238E27FC236}">
                <a16:creationId xmlns:a16="http://schemas.microsoft.com/office/drawing/2014/main" id="{C089FBD6-E056-D05A-F0C8-7C335F705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4" y="0"/>
            <a:ext cx="12127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78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數字, 日曆 的圖片&#10;&#10;自動產生的描述">
            <a:extLst>
              <a:ext uri="{FF2B5EF4-FFF2-40B4-BE49-F238E27FC236}">
                <a16:creationId xmlns:a16="http://schemas.microsoft.com/office/drawing/2014/main" id="{C5D4DC75-348C-986E-BBC4-FB81FABDA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444"/>
            <a:ext cx="12294394" cy="697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06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數字, 字型 的圖片&#10;&#10;自動產生的描述">
            <a:extLst>
              <a:ext uri="{FF2B5EF4-FFF2-40B4-BE49-F238E27FC236}">
                <a16:creationId xmlns:a16="http://schemas.microsoft.com/office/drawing/2014/main" id="{5656EACD-1B9C-BCCF-3EBE-34F162479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64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螢幕擷取畫面, 數字, 平行 的圖片&#10;&#10;自動產生的描述">
            <a:extLst>
              <a:ext uri="{FF2B5EF4-FFF2-40B4-BE49-F238E27FC236}">
                <a16:creationId xmlns:a16="http://schemas.microsoft.com/office/drawing/2014/main" id="{F0639FC3-02A4-E29E-6D93-FE62ADD7D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" y="0"/>
            <a:ext cx="12113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51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8300E2C-2095-CAD7-2374-405F07804487}"/>
              </a:ext>
            </a:extLst>
          </p:cNvPr>
          <p:cNvSpPr/>
          <p:nvPr/>
        </p:nvSpPr>
        <p:spPr bwMode="auto">
          <a:xfrm>
            <a:off x="0" y="128706"/>
            <a:ext cx="12192000" cy="580596"/>
          </a:xfrm>
          <a:prstGeom prst="rect">
            <a:avLst/>
          </a:prstGeom>
          <a:solidFill>
            <a:srgbClr val="3FA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 RI Zone 9 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國際扶輪第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9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地帶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2023-24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年度 </a:t>
            </a: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1EBA58A8-48ED-6BFB-4B8C-C841FE774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442099"/>
              </p:ext>
            </p:extLst>
          </p:nvPr>
        </p:nvGraphicFramePr>
        <p:xfrm>
          <a:off x="247829" y="1137372"/>
          <a:ext cx="11835924" cy="5460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8519">
                  <a:extLst>
                    <a:ext uri="{9D8B030D-6E8A-4147-A177-3AD203B41FA5}">
                      <a16:colId xmlns:a16="http://schemas.microsoft.com/office/drawing/2014/main" val="1475949041"/>
                    </a:ext>
                  </a:extLst>
                </a:gridCol>
                <a:gridCol w="718057">
                  <a:extLst>
                    <a:ext uri="{9D8B030D-6E8A-4147-A177-3AD203B41FA5}">
                      <a16:colId xmlns:a16="http://schemas.microsoft.com/office/drawing/2014/main" val="3347326980"/>
                    </a:ext>
                  </a:extLst>
                </a:gridCol>
                <a:gridCol w="3629509">
                  <a:extLst>
                    <a:ext uri="{9D8B030D-6E8A-4147-A177-3AD203B41FA5}">
                      <a16:colId xmlns:a16="http://schemas.microsoft.com/office/drawing/2014/main" val="584583582"/>
                    </a:ext>
                  </a:extLst>
                </a:gridCol>
                <a:gridCol w="1830186">
                  <a:extLst>
                    <a:ext uri="{9D8B030D-6E8A-4147-A177-3AD203B41FA5}">
                      <a16:colId xmlns:a16="http://schemas.microsoft.com/office/drawing/2014/main" val="3670165648"/>
                    </a:ext>
                  </a:extLst>
                </a:gridCol>
                <a:gridCol w="1304174">
                  <a:extLst>
                    <a:ext uri="{9D8B030D-6E8A-4147-A177-3AD203B41FA5}">
                      <a16:colId xmlns:a16="http://schemas.microsoft.com/office/drawing/2014/main" val="724919280"/>
                    </a:ext>
                  </a:extLst>
                </a:gridCol>
                <a:gridCol w="1940550">
                  <a:extLst>
                    <a:ext uri="{9D8B030D-6E8A-4147-A177-3AD203B41FA5}">
                      <a16:colId xmlns:a16="http://schemas.microsoft.com/office/drawing/2014/main" val="3056037693"/>
                    </a:ext>
                  </a:extLst>
                </a:gridCol>
                <a:gridCol w="2004929">
                  <a:extLst>
                    <a:ext uri="{9D8B030D-6E8A-4147-A177-3AD203B41FA5}">
                      <a16:colId xmlns:a16="http://schemas.microsoft.com/office/drawing/2014/main" val="3504746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  扶  輪  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 導 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創社人數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RI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核准日期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授證日期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17655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3502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桃園加賀扶輪社</a:t>
                      </a:r>
                      <a:endParaRPr lang="en-US" altLang="zh-TW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Taoyuan </a:t>
                      </a:r>
                      <a:r>
                        <a:rPr lang="en-US" altLang="zh-TW" b="1" dirty="0" err="1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Jiaho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桃園扶輪社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7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8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29673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3522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台北忠愛扶輪社</a:t>
                      </a:r>
                      <a:endParaRPr lang="en-US" altLang="zh-TW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Taipei Chung Ai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台北忠孝扶輪社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40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8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07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10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16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046491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3470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台南安平扶輪社</a:t>
                      </a:r>
                      <a:endParaRPr lang="en-US" altLang="zh-TW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Tainan </a:t>
                      </a:r>
                      <a:r>
                        <a:rPr lang="en-US" altLang="zh-TW" b="1" dirty="0" err="1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Anping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台南東南扶輪社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   20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8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10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15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207777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4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3470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台南華一扶輪社</a:t>
                      </a:r>
                      <a:endParaRPr lang="en-US" altLang="zh-TW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Tainan Hwa Yi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新營東區扶輪社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8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18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126508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5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3461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台中中英扶輪社</a:t>
                      </a:r>
                      <a:endParaRPr lang="en-US" altLang="zh-TW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Chung Ying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台中中區扶輪社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42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2023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年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8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月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23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950416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6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3481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台北宇宙扶輪社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Taipei Cosmos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台北明志扶輪社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25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8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622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03424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b="1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556904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D51B04A3-B310-ACD4-D813-0033B1A71179}"/>
              </a:ext>
            </a:extLst>
          </p:cNvPr>
          <p:cNvSpPr/>
          <p:nvPr/>
        </p:nvSpPr>
        <p:spPr bwMode="auto">
          <a:xfrm>
            <a:off x="0" y="717786"/>
            <a:ext cx="12192000" cy="359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2023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7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-2024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6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 新成立扶輪社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/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籌備中  一覽表</a:t>
            </a:r>
            <a:endParaRPr lang="zh-CN" altLang="en-US" sz="3200" b="1" noProof="1">
              <a:ln>
                <a:solidFill>
                  <a:schemeClr val="bg1"/>
                </a:solidFill>
              </a:ln>
              <a:solidFill>
                <a:srgbClr val="CC0066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5228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8300E2C-2095-CAD7-2374-405F07804487}"/>
              </a:ext>
            </a:extLst>
          </p:cNvPr>
          <p:cNvSpPr/>
          <p:nvPr/>
        </p:nvSpPr>
        <p:spPr bwMode="auto">
          <a:xfrm>
            <a:off x="0" y="128706"/>
            <a:ext cx="12192000" cy="580596"/>
          </a:xfrm>
          <a:prstGeom prst="rect">
            <a:avLst/>
          </a:prstGeom>
          <a:solidFill>
            <a:srgbClr val="3FA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 RI Zone 9 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國際扶輪第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9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地帶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2023-24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年度 </a:t>
            </a: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1EBA58A8-48ED-6BFB-4B8C-C841FE774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56638"/>
              </p:ext>
            </p:extLst>
          </p:nvPr>
        </p:nvGraphicFramePr>
        <p:xfrm>
          <a:off x="247829" y="1137372"/>
          <a:ext cx="11835924" cy="5148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8519">
                  <a:extLst>
                    <a:ext uri="{9D8B030D-6E8A-4147-A177-3AD203B41FA5}">
                      <a16:colId xmlns:a16="http://schemas.microsoft.com/office/drawing/2014/main" val="1475949041"/>
                    </a:ext>
                  </a:extLst>
                </a:gridCol>
                <a:gridCol w="718057">
                  <a:extLst>
                    <a:ext uri="{9D8B030D-6E8A-4147-A177-3AD203B41FA5}">
                      <a16:colId xmlns:a16="http://schemas.microsoft.com/office/drawing/2014/main" val="3347326980"/>
                    </a:ext>
                  </a:extLst>
                </a:gridCol>
                <a:gridCol w="3629509">
                  <a:extLst>
                    <a:ext uri="{9D8B030D-6E8A-4147-A177-3AD203B41FA5}">
                      <a16:colId xmlns:a16="http://schemas.microsoft.com/office/drawing/2014/main" val="584583582"/>
                    </a:ext>
                  </a:extLst>
                </a:gridCol>
                <a:gridCol w="1830186">
                  <a:extLst>
                    <a:ext uri="{9D8B030D-6E8A-4147-A177-3AD203B41FA5}">
                      <a16:colId xmlns:a16="http://schemas.microsoft.com/office/drawing/2014/main" val="3670165648"/>
                    </a:ext>
                  </a:extLst>
                </a:gridCol>
                <a:gridCol w="1304174">
                  <a:extLst>
                    <a:ext uri="{9D8B030D-6E8A-4147-A177-3AD203B41FA5}">
                      <a16:colId xmlns:a16="http://schemas.microsoft.com/office/drawing/2014/main" val="724919280"/>
                    </a:ext>
                  </a:extLst>
                </a:gridCol>
                <a:gridCol w="1940550">
                  <a:extLst>
                    <a:ext uri="{9D8B030D-6E8A-4147-A177-3AD203B41FA5}">
                      <a16:colId xmlns:a16="http://schemas.microsoft.com/office/drawing/2014/main" val="3056037693"/>
                    </a:ext>
                  </a:extLst>
                </a:gridCol>
                <a:gridCol w="2004929">
                  <a:extLst>
                    <a:ext uri="{9D8B030D-6E8A-4147-A177-3AD203B41FA5}">
                      <a16:colId xmlns:a16="http://schemas.microsoft.com/office/drawing/2014/main" val="3504746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  扶  輪  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 導 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創社人數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RI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核准日期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授證日期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17655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1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3501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新竹馬拉松扶輪社</a:t>
                      </a:r>
                      <a:endParaRPr lang="en-US" altLang="zh-TW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籌備中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29673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3522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中壢樂天扶輪社</a:t>
                      </a:r>
                      <a:endParaRPr lang="en-US" altLang="zh-TW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籌備中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46491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3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07777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4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126508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5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0416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6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8622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7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3424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8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556904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D51B04A3-B310-ACD4-D813-0033B1A71179}"/>
              </a:ext>
            </a:extLst>
          </p:cNvPr>
          <p:cNvSpPr/>
          <p:nvPr/>
        </p:nvSpPr>
        <p:spPr bwMode="auto">
          <a:xfrm>
            <a:off x="0" y="717786"/>
            <a:ext cx="12192000" cy="359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2023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7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-2024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6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 新成立扶輪社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/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籌備中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一覽表</a:t>
            </a:r>
            <a:endParaRPr lang="zh-CN" altLang="en-US" sz="3200" b="1" noProof="1">
              <a:ln>
                <a:solidFill>
                  <a:schemeClr val="bg1"/>
                </a:solidFill>
              </a:ln>
              <a:solidFill>
                <a:srgbClr val="CC0066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6616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371</Words>
  <Application>Microsoft Office PowerPoint</Application>
  <PresentationFormat>寬螢幕</PresentationFormat>
  <Paragraphs>98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20" baseType="lpstr">
      <vt:lpstr>Adobe 黑体 Std R</vt:lpstr>
      <vt:lpstr>微软雅黑</vt:lpstr>
      <vt:lpstr>華康中圓體</vt:lpstr>
      <vt:lpstr>華康中圓體(P)</vt:lpstr>
      <vt:lpstr>微軟正黑體</vt:lpstr>
      <vt:lpstr>Abril Fatface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Jimmy</dc:creator>
  <cp:lastModifiedBy>Jimmy</cp:lastModifiedBy>
  <cp:revision>25</cp:revision>
  <cp:lastPrinted>2023-09-01T01:33:00Z</cp:lastPrinted>
  <dcterms:created xsi:type="dcterms:W3CDTF">2023-08-06T23:45:17Z</dcterms:created>
  <dcterms:modified xsi:type="dcterms:W3CDTF">2023-09-04T00:41:51Z</dcterms:modified>
</cp:coreProperties>
</file>